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1"/>
  </p:notesMasterIdLst>
  <p:sldIdLst>
    <p:sldId id="256" r:id="rId2"/>
    <p:sldId id="357" r:id="rId3"/>
    <p:sldId id="257" r:id="rId4"/>
    <p:sldId id="258" r:id="rId5"/>
    <p:sldId id="259" r:id="rId6"/>
    <p:sldId id="260" r:id="rId7"/>
    <p:sldId id="261" r:id="rId8"/>
    <p:sldId id="290" r:id="rId9"/>
    <p:sldId id="263" r:id="rId10"/>
    <p:sldId id="302" r:id="rId11"/>
    <p:sldId id="293" r:id="rId12"/>
    <p:sldId id="294" r:id="rId13"/>
    <p:sldId id="303" r:id="rId14"/>
    <p:sldId id="375" r:id="rId15"/>
    <p:sldId id="376" r:id="rId16"/>
    <p:sldId id="295" r:id="rId17"/>
    <p:sldId id="291" r:id="rId18"/>
    <p:sldId id="265" r:id="rId19"/>
    <p:sldId id="266" r:id="rId20"/>
    <p:sldId id="304" r:id="rId21"/>
    <p:sldId id="305" r:id="rId22"/>
    <p:sldId id="306" r:id="rId23"/>
    <p:sldId id="307" r:id="rId24"/>
    <p:sldId id="308" r:id="rId25"/>
    <p:sldId id="309" r:id="rId26"/>
    <p:sldId id="310" r:id="rId27"/>
    <p:sldId id="267" r:id="rId28"/>
    <p:sldId id="268" r:id="rId29"/>
    <p:sldId id="269" r:id="rId30"/>
    <p:sldId id="270" r:id="rId31"/>
    <p:sldId id="271" r:id="rId32"/>
    <p:sldId id="311" r:id="rId33"/>
    <p:sldId id="272" r:id="rId34"/>
    <p:sldId id="289" r:id="rId35"/>
    <p:sldId id="274" r:id="rId36"/>
    <p:sldId id="275" r:id="rId37"/>
    <p:sldId id="313" r:id="rId38"/>
    <p:sldId id="296" r:id="rId39"/>
    <p:sldId id="298" r:id="rId40"/>
    <p:sldId id="299" r:id="rId41"/>
    <p:sldId id="300" r:id="rId42"/>
    <p:sldId id="314" r:id="rId43"/>
    <p:sldId id="301" r:id="rId44"/>
    <p:sldId id="346" r:id="rId45"/>
    <p:sldId id="347" r:id="rId46"/>
    <p:sldId id="348" r:id="rId47"/>
    <p:sldId id="350" r:id="rId48"/>
    <p:sldId id="378" r:id="rId49"/>
    <p:sldId id="383" r:id="rId50"/>
    <p:sldId id="379" r:id="rId51"/>
    <p:sldId id="385" r:id="rId52"/>
    <p:sldId id="384" r:id="rId53"/>
    <p:sldId id="382" r:id="rId54"/>
    <p:sldId id="386" r:id="rId55"/>
    <p:sldId id="388" r:id="rId56"/>
    <p:sldId id="380" r:id="rId57"/>
    <p:sldId id="389" r:id="rId58"/>
    <p:sldId id="390" r:id="rId59"/>
    <p:sldId id="351" r:id="rId60"/>
    <p:sldId id="387" r:id="rId61"/>
    <p:sldId id="315" r:id="rId62"/>
    <p:sldId id="354" r:id="rId63"/>
    <p:sldId id="355" r:id="rId64"/>
    <p:sldId id="356" r:id="rId65"/>
    <p:sldId id="358" r:id="rId66"/>
    <p:sldId id="359" r:id="rId67"/>
    <p:sldId id="360" r:id="rId68"/>
    <p:sldId id="361" r:id="rId69"/>
    <p:sldId id="362" r:id="rId70"/>
    <p:sldId id="391" r:id="rId71"/>
    <p:sldId id="402" r:id="rId72"/>
    <p:sldId id="437" r:id="rId73"/>
    <p:sldId id="438" r:id="rId74"/>
    <p:sldId id="439" r:id="rId75"/>
    <p:sldId id="440" r:id="rId76"/>
    <p:sldId id="441" r:id="rId77"/>
    <p:sldId id="442" r:id="rId78"/>
    <p:sldId id="436" r:id="rId79"/>
    <p:sldId id="404" r:id="rId80"/>
    <p:sldId id="405" r:id="rId81"/>
    <p:sldId id="406" r:id="rId82"/>
    <p:sldId id="407" r:id="rId83"/>
    <p:sldId id="409" r:id="rId84"/>
    <p:sldId id="408" r:id="rId85"/>
    <p:sldId id="410" r:id="rId86"/>
    <p:sldId id="411" r:id="rId87"/>
    <p:sldId id="412" r:id="rId88"/>
    <p:sldId id="413" r:id="rId89"/>
    <p:sldId id="415" r:id="rId90"/>
    <p:sldId id="416" r:id="rId91"/>
    <p:sldId id="417" r:id="rId92"/>
    <p:sldId id="418" r:id="rId93"/>
    <p:sldId id="420" r:id="rId94"/>
    <p:sldId id="421" r:id="rId95"/>
    <p:sldId id="422" r:id="rId96"/>
    <p:sldId id="424" r:id="rId97"/>
    <p:sldId id="425" r:id="rId98"/>
    <p:sldId id="426" r:id="rId99"/>
    <p:sldId id="427" r:id="rId100"/>
    <p:sldId id="428" r:id="rId101"/>
    <p:sldId id="429" r:id="rId102"/>
    <p:sldId id="430" r:id="rId103"/>
    <p:sldId id="363" r:id="rId104"/>
    <p:sldId id="364" r:id="rId105"/>
    <p:sldId id="365" r:id="rId106"/>
    <p:sldId id="366" r:id="rId107"/>
    <p:sldId id="367" r:id="rId108"/>
    <p:sldId id="368" r:id="rId109"/>
    <p:sldId id="432" r:id="rId110"/>
    <p:sldId id="431" r:id="rId111"/>
    <p:sldId id="433" r:id="rId112"/>
    <p:sldId id="369" r:id="rId113"/>
    <p:sldId id="434" r:id="rId114"/>
    <p:sldId id="370" r:id="rId115"/>
    <p:sldId id="435" r:id="rId116"/>
    <p:sldId id="371" r:id="rId117"/>
    <p:sldId id="372" r:id="rId118"/>
    <p:sldId id="373" r:id="rId119"/>
    <p:sldId id="374" r:id="rId120"/>
    <p:sldId id="353" r:id="rId121"/>
    <p:sldId id="316" r:id="rId122"/>
    <p:sldId id="317" r:id="rId123"/>
    <p:sldId id="318" r:id="rId124"/>
    <p:sldId id="319" r:id="rId125"/>
    <p:sldId id="320" r:id="rId126"/>
    <p:sldId id="321" r:id="rId127"/>
    <p:sldId id="322" r:id="rId128"/>
    <p:sldId id="323" r:id="rId129"/>
    <p:sldId id="324" r:id="rId130"/>
    <p:sldId id="326" r:id="rId131"/>
    <p:sldId id="327" r:id="rId132"/>
    <p:sldId id="328" r:id="rId133"/>
    <p:sldId id="329" r:id="rId134"/>
    <p:sldId id="330" r:id="rId135"/>
    <p:sldId id="331" r:id="rId136"/>
    <p:sldId id="332" r:id="rId137"/>
    <p:sldId id="333" r:id="rId138"/>
    <p:sldId id="335" r:id="rId139"/>
    <p:sldId id="336" r:id="rId140"/>
    <p:sldId id="334" r:id="rId141"/>
    <p:sldId id="337" r:id="rId142"/>
    <p:sldId id="338" r:id="rId143"/>
    <p:sldId id="339" r:id="rId144"/>
    <p:sldId id="340" r:id="rId145"/>
    <p:sldId id="341" r:id="rId146"/>
    <p:sldId id="342" r:id="rId147"/>
    <p:sldId id="343" r:id="rId148"/>
    <p:sldId id="344" r:id="rId149"/>
    <p:sldId id="345" r:id="rId1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9" autoAdjust="0"/>
    <p:restoredTop sz="86492" autoAdjust="0"/>
  </p:normalViewPr>
  <p:slideViewPr>
    <p:cSldViewPr>
      <p:cViewPr varScale="1">
        <p:scale>
          <a:sx n="107" d="100"/>
          <a:sy n="107" d="100"/>
        </p:scale>
        <p:origin x="-84" y="-168"/>
      </p:cViewPr>
      <p:guideLst>
        <p:guide orient="horz" pos="2160"/>
        <p:guide pos="2880"/>
      </p:guideLst>
    </p:cSldViewPr>
  </p:slideViewPr>
  <p:outlineViewPr>
    <p:cViewPr>
      <p:scale>
        <a:sx n="33" d="100"/>
        <a:sy n="33" d="100"/>
      </p:scale>
      <p:origin x="0" y="672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C0D572-8AD8-49CA-89F3-1AF013B2E365}" type="datetimeFigureOut">
              <a:rPr lang="en-US" smtClean="0"/>
              <a:t>4/20/2014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2A3A37-DFC5-42E4-923D-22EF4895BC3A}" type="slidenum">
              <a:rPr lang="en-US" smtClean="0"/>
              <a:t>‹#›</a:t>
            </a:fld>
            <a:endParaRPr lang="en-US" dirty="0"/>
          </a:p>
        </p:txBody>
      </p:sp>
    </p:spTree>
    <p:extLst>
      <p:ext uri="{BB962C8B-B14F-4D97-AF65-F5344CB8AC3E}">
        <p14:creationId xmlns:p14="http://schemas.microsoft.com/office/powerpoint/2010/main" val="1995755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3A37-DFC5-42E4-923D-22EF4895BC3A}" type="slidenum">
              <a:rPr lang="en-US" smtClean="0"/>
              <a:t>27</a:t>
            </a:fld>
            <a:endParaRPr lang="en-US" dirty="0"/>
          </a:p>
        </p:txBody>
      </p:sp>
    </p:spTree>
    <p:extLst>
      <p:ext uri="{BB962C8B-B14F-4D97-AF65-F5344CB8AC3E}">
        <p14:creationId xmlns:p14="http://schemas.microsoft.com/office/powerpoint/2010/main" val="1621071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0BB004-E045-4673-B248-D9D9E806A324}" type="datetimeFigureOut">
              <a:rPr lang="en-US" smtClean="0"/>
              <a:t>4/20/2014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F0839F-B754-463A-9058-2A8D1C55868D}" type="slidenum">
              <a:rPr lang="en-US" smtClean="0"/>
              <a:t>‹#›</a:t>
            </a:fld>
            <a:endParaRPr lang="en-US" dirty="0"/>
          </a:p>
        </p:txBody>
      </p:sp>
    </p:spTree>
    <p:extLst>
      <p:ext uri="{BB962C8B-B14F-4D97-AF65-F5344CB8AC3E}">
        <p14:creationId xmlns:p14="http://schemas.microsoft.com/office/powerpoint/2010/main" val="2957597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0BB004-E045-4673-B248-D9D9E806A324}" type="datetimeFigureOut">
              <a:rPr lang="en-US" smtClean="0"/>
              <a:t>4/20/2014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F0839F-B754-463A-9058-2A8D1C55868D}" type="slidenum">
              <a:rPr lang="en-US" smtClean="0"/>
              <a:t>‹#›</a:t>
            </a:fld>
            <a:endParaRPr lang="en-US" dirty="0"/>
          </a:p>
        </p:txBody>
      </p:sp>
    </p:spTree>
    <p:extLst>
      <p:ext uri="{BB962C8B-B14F-4D97-AF65-F5344CB8AC3E}">
        <p14:creationId xmlns:p14="http://schemas.microsoft.com/office/powerpoint/2010/main" val="354079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0BB004-E045-4673-B248-D9D9E806A324}" type="datetimeFigureOut">
              <a:rPr lang="en-US" smtClean="0"/>
              <a:t>4/20/2014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F0839F-B754-463A-9058-2A8D1C55868D}" type="slidenum">
              <a:rPr lang="en-US" smtClean="0"/>
              <a:t>‹#›</a:t>
            </a:fld>
            <a:endParaRPr lang="en-US" dirty="0"/>
          </a:p>
        </p:txBody>
      </p:sp>
    </p:spTree>
    <p:extLst>
      <p:ext uri="{BB962C8B-B14F-4D97-AF65-F5344CB8AC3E}">
        <p14:creationId xmlns:p14="http://schemas.microsoft.com/office/powerpoint/2010/main" val="176956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0BB004-E045-4673-B248-D9D9E806A324}" type="datetimeFigureOut">
              <a:rPr lang="en-US" smtClean="0"/>
              <a:t>4/20/2014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F0839F-B754-463A-9058-2A8D1C55868D}" type="slidenum">
              <a:rPr lang="en-US" smtClean="0"/>
              <a:t>‹#›</a:t>
            </a:fld>
            <a:endParaRPr lang="en-US" dirty="0"/>
          </a:p>
        </p:txBody>
      </p:sp>
    </p:spTree>
    <p:extLst>
      <p:ext uri="{BB962C8B-B14F-4D97-AF65-F5344CB8AC3E}">
        <p14:creationId xmlns:p14="http://schemas.microsoft.com/office/powerpoint/2010/main" val="3511866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0BB004-E045-4673-B248-D9D9E806A324}" type="datetimeFigureOut">
              <a:rPr lang="en-US" smtClean="0"/>
              <a:t>4/20/2014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F0839F-B754-463A-9058-2A8D1C55868D}" type="slidenum">
              <a:rPr lang="en-US" smtClean="0"/>
              <a:t>‹#›</a:t>
            </a:fld>
            <a:endParaRPr lang="en-US" dirty="0"/>
          </a:p>
        </p:txBody>
      </p:sp>
    </p:spTree>
    <p:extLst>
      <p:ext uri="{BB962C8B-B14F-4D97-AF65-F5344CB8AC3E}">
        <p14:creationId xmlns:p14="http://schemas.microsoft.com/office/powerpoint/2010/main" val="34535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0BB004-E045-4673-B248-D9D9E806A324}" type="datetimeFigureOut">
              <a:rPr lang="en-US" smtClean="0"/>
              <a:t>4/20/2014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F0839F-B754-463A-9058-2A8D1C55868D}" type="slidenum">
              <a:rPr lang="en-US" smtClean="0"/>
              <a:t>‹#›</a:t>
            </a:fld>
            <a:endParaRPr lang="en-US" dirty="0"/>
          </a:p>
        </p:txBody>
      </p:sp>
    </p:spTree>
    <p:extLst>
      <p:ext uri="{BB962C8B-B14F-4D97-AF65-F5344CB8AC3E}">
        <p14:creationId xmlns:p14="http://schemas.microsoft.com/office/powerpoint/2010/main" val="2268101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0BB004-E045-4673-B248-D9D9E806A324}" type="datetimeFigureOut">
              <a:rPr lang="en-US" smtClean="0"/>
              <a:t>4/20/2014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F0839F-B754-463A-9058-2A8D1C55868D}" type="slidenum">
              <a:rPr lang="en-US" smtClean="0"/>
              <a:t>‹#›</a:t>
            </a:fld>
            <a:endParaRPr lang="en-US" dirty="0"/>
          </a:p>
        </p:txBody>
      </p:sp>
    </p:spTree>
    <p:extLst>
      <p:ext uri="{BB962C8B-B14F-4D97-AF65-F5344CB8AC3E}">
        <p14:creationId xmlns:p14="http://schemas.microsoft.com/office/powerpoint/2010/main" val="3780222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0BB004-E045-4673-B248-D9D9E806A324}" type="datetimeFigureOut">
              <a:rPr lang="en-US" smtClean="0"/>
              <a:t>4/20/2014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F0839F-B754-463A-9058-2A8D1C55868D}" type="slidenum">
              <a:rPr lang="en-US" smtClean="0"/>
              <a:t>‹#›</a:t>
            </a:fld>
            <a:endParaRPr lang="en-US" dirty="0"/>
          </a:p>
        </p:txBody>
      </p:sp>
    </p:spTree>
    <p:extLst>
      <p:ext uri="{BB962C8B-B14F-4D97-AF65-F5344CB8AC3E}">
        <p14:creationId xmlns:p14="http://schemas.microsoft.com/office/powerpoint/2010/main" val="2978625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BB004-E045-4673-B248-D9D9E806A324}" type="datetimeFigureOut">
              <a:rPr lang="en-US" smtClean="0"/>
              <a:t>4/20/2014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F0839F-B754-463A-9058-2A8D1C55868D}" type="slidenum">
              <a:rPr lang="en-US" smtClean="0"/>
              <a:t>‹#›</a:t>
            </a:fld>
            <a:endParaRPr lang="en-US" dirty="0"/>
          </a:p>
        </p:txBody>
      </p:sp>
    </p:spTree>
    <p:extLst>
      <p:ext uri="{BB962C8B-B14F-4D97-AF65-F5344CB8AC3E}">
        <p14:creationId xmlns:p14="http://schemas.microsoft.com/office/powerpoint/2010/main" val="135094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0BB004-E045-4673-B248-D9D9E806A324}" type="datetimeFigureOut">
              <a:rPr lang="en-US" smtClean="0"/>
              <a:t>4/20/2014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F0839F-B754-463A-9058-2A8D1C55868D}" type="slidenum">
              <a:rPr lang="en-US" smtClean="0"/>
              <a:t>‹#›</a:t>
            </a:fld>
            <a:endParaRPr lang="en-US" dirty="0"/>
          </a:p>
        </p:txBody>
      </p:sp>
    </p:spTree>
    <p:extLst>
      <p:ext uri="{BB962C8B-B14F-4D97-AF65-F5344CB8AC3E}">
        <p14:creationId xmlns:p14="http://schemas.microsoft.com/office/powerpoint/2010/main" val="369235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0BB004-E045-4673-B248-D9D9E806A324}" type="datetimeFigureOut">
              <a:rPr lang="en-US" smtClean="0"/>
              <a:t>4/20/2014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F0839F-B754-463A-9058-2A8D1C55868D}" type="slidenum">
              <a:rPr lang="en-US" smtClean="0"/>
              <a:t>‹#›</a:t>
            </a:fld>
            <a:endParaRPr lang="en-US" dirty="0"/>
          </a:p>
        </p:txBody>
      </p:sp>
    </p:spTree>
    <p:extLst>
      <p:ext uri="{BB962C8B-B14F-4D97-AF65-F5344CB8AC3E}">
        <p14:creationId xmlns:p14="http://schemas.microsoft.com/office/powerpoint/2010/main" val="4236710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0BB004-E045-4673-B248-D9D9E806A324}" type="datetimeFigureOut">
              <a:rPr lang="en-US" smtClean="0"/>
              <a:t>4/20/2014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F0839F-B754-463A-9058-2A8D1C55868D}" type="slidenum">
              <a:rPr lang="en-US" smtClean="0"/>
              <a:t>‹#›</a:t>
            </a:fld>
            <a:endParaRPr lang="en-US" dirty="0"/>
          </a:p>
        </p:txBody>
      </p:sp>
    </p:spTree>
    <p:extLst>
      <p:ext uri="{BB962C8B-B14F-4D97-AF65-F5344CB8AC3E}">
        <p14:creationId xmlns:p14="http://schemas.microsoft.com/office/powerpoint/2010/main" val="4074326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13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4.wmf"/></Relationships>
</file>

<file path=ppt/slides/_rels/slide13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2.wmf"/></Relationships>
</file>

<file path=ppt/slides/_rels/slide13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3.wmf"/><Relationship Id="rId5" Type="http://schemas.openxmlformats.org/officeDocument/2006/relationships/oleObject" Target="../embeddings/oleObject8.bin"/><Relationship Id="rId4" Type="http://schemas.openxmlformats.org/officeDocument/2006/relationships/image" Target="../media/image2.wmf"/></Relationships>
</file>

<file path=ppt/slides/_rels/slide139.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7.wmf"/><Relationship Id="rId5" Type="http://schemas.openxmlformats.org/officeDocument/2006/relationships/oleObject" Target="../embeddings/oleObject10.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1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4.wmf"/></Relationships>
</file>

<file path=ppt/slides/_rels/slide141.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1.wmf"/><Relationship Id="rId5" Type="http://schemas.openxmlformats.org/officeDocument/2006/relationships/oleObject" Target="../embeddings/oleObject15.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7.bin"/></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latin typeface="Times New Roman" pitchFamily="18" charset="0"/>
                <a:cs typeface="Times New Roman" pitchFamily="18" charset="0"/>
              </a:rPr>
              <a:t>March 2014</a:t>
            </a:r>
            <a:endParaRPr lang="en-US" sz="7200" dirty="0">
              <a:latin typeface="Times New Roman" pitchFamily="18" charset="0"/>
              <a:cs typeface="Times New Roman" pitchFamily="18" charset="0"/>
            </a:endParaRPr>
          </a:p>
        </p:txBody>
      </p:sp>
    </p:spTree>
    <p:extLst>
      <p:ext uri="{BB962C8B-B14F-4D97-AF65-F5344CB8AC3E}">
        <p14:creationId xmlns:p14="http://schemas.microsoft.com/office/powerpoint/2010/main" val="816149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a:bodyPr>
          <a:lstStyle/>
          <a:p>
            <a:pPr marL="0" indent="0">
              <a:buNone/>
            </a:pPr>
            <a:r>
              <a:rPr lang="en-US" dirty="0" smtClean="0">
                <a:latin typeface="Times New Roman" pitchFamily="18" charset="0"/>
                <a:cs typeface="Times New Roman" pitchFamily="18" charset="0"/>
              </a:rPr>
              <a:t>                                                     </a:t>
            </a:r>
            <a:endParaRPr lang="en-US" sz="6000" dirty="0"/>
          </a:p>
        </p:txBody>
      </p:sp>
      <p:graphicFrame>
        <p:nvGraphicFramePr>
          <p:cNvPr id="2" name="Object 1"/>
          <p:cNvGraphicFramePr>
            <a:graphicFrameLocks noChangeAspect="1"/>
          </p:cNvGraphicFramePr>
          <p:nvPr>
            <p:extLst>
              <p:ext uri="{D42A27DB-BD31-4B8C-83A1-F6EECF244321}">
                <p14:modId xmlns:p14="http://schemas.microsoft.com/office/powerpoint/2010/main" val="3560643648"/>
              </p:ext>
            </p:extLst>
          </p:nvPr>
        </p:nvGraphicFramePr>
        <p:xfrm>
          <a:off x="609600" y="1219200"/>
          <a:ext cx="8143875" cy="2286000"/>
        </p:xfrm>
        <a:graphic>
          <a:graphicData uri="http://schemas.openxmlformats.org/presentationml/2006/ole">
            <mc:AlternateContent xmlns:mc="http://schemas.openxmlformats.org/markup-compatibility/2006">
              <mc:Choice xmlns:v="urn:schemas-microsoft-com:vml" Requires="v">
                <p:oleObj spid="_x0000_s1079" name="Equation" r:id="rId3" imgW="1447560" imgH="406080" progId="Equation.DSMT4">
                  <p:embed/>
                </p:oleObj>
              </mc:Choice>
              <mc:Fallback>
                <p:oleObj name="Equation" r:id="rId3" imgW="1447560" imgH="406080" progId="Equation.DSMT4">
                  <p:embed/>
                  <p:pic>
                    <p:nvPicPr>
                      <p:cNvPr id="0" name=""/>
                      <p:cNvPicPr/>
                      <p:nvPr/>
                    </p:nvPicPr>
                    <p:blipFill>
                      <a:blip r:embed="rId4"/>
                      <a:stretch>
                        <a:fillRect/>
                      </a:stretch>
                    </p:blipFill>
                    <p:spPr>
                      <a:xfrm>
                        <a:off x="609600" y="1219200"/>
                        <a:ext cx="8143875" cy="2286000"/>
                      </a:xfrm>
                      <a:prstGeom prst="rect">
                        <a:avLst/>
                      </a:prstGeom>
                    </p:spPr>
                  </p:pic>
                </p:oleObj>
              </mc:Fallback>
            </mc:AlternateContent>
          </a:graphicData>
        </a:graphic>
      </p:graphicFrame>
    </p:spTree>
    <p:extLst>
      <p:ext uri="{BB962C8B-B14F-4D97-AF65-F5344CB8AC3E}">
        <p14:creationId xmlns:p14="http://schemas.microsoft.com/office/powerpoint/2010/main" val="84564437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Autofit/>
          </a:bodyPr>
          <a:lstStyle/>
          <a:p>
            <a:pPr marL="0" indent="0" algn="ctr">
              <a:buNone/>
            </a:pPr>
            <a:r>
              <a:rPr lang="en-US" sz="5400" dirty="0" smtClean="0">
                <a:latin typeface="Times New Roman" pitchFamily="18" charset="0"/>
                <a:cs typeface="Times New Roman" pitchFamily="18" charset="0"/>
              </a:rPr>
              <a:t>If the host opens the one of the other two doors and shows you that there is a goat behind that door and asks you if you want to change your mind and switch your choice to another door, would you?</a:t>
            </a:r>
            <a:endParaRPr lang="en-US" sz="5400" dirty="0"/>
          </a:p>
        </p:txBody>
      </p:sp>
    </p:spTree>
    <p:extLst>
      <p:ext uri="{BB962C8B-B14F-4D97-AF65-F5344CB8AC3E}">
        <p14:creationId xmlns:p14="http://schemas.microsoft.com/office/powerpoint/2010/main" val="362043254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Autofit/>
          </a:bodyPr>
          <a:lstStyle/>
          <a:p>
            <a:pPr marL="0" indent="0" algn="ctr">
              <a:buNone/>
            </a:pPr>
            <a:r>
              <a:rPr lang="en-US" sz="5400" dirty="0" smtClean="0">
                <a:latin typeface="Times New Roman" pitchFamily="18" charset="0"/>
                <a:cs typeface="Times New Roman" pitchFamily="18" charset="0"/>
              </a:rPr>
              <a:t>Not Switch</a:t>
            </a:r>
          </a:p>
          <a:p>
            <a:pPr marL="0" indent="0">
              <a:buNone/>
            </a:pPr>
            <a:r>
              <a:rPr lang="en-US" sz="5400" u="sng" dirty="0" smtClean="0">
                <a:latin typeface="Times New Roman" pitchFamily="18" charset="0"/>
                <a:cs typeface="Times New Roman" pitchFamily="18" charset="0"/>
              </a:rPr>
              <a:t>#1</a:t>
            </a:r>
            <a:r>
              <a:rPr lang="en-US" sz="5400" dirty="0" smtClean="0">
                <a:latin typeface="Times New Roman" pitchFamily="18" charset="0"/>
                <a:cs typeface="Times New Roman" pitchFamily="18" charset="0"/>
              </a:rPr>
              <a:t>   	</a:t>
            </a:r>
            <a:r>
              <a:rPr lang="en-US" sz="5400" u="sng" dirty="0" smtClean="0">
                <a:latin typeface="Times New Roman" pitchFamily="18" charset="0"/>
                <a:cs typeface="Times New Roman" pitchFamily="18" charset="0"/>
              </a:rPr>
              <a:t>#2</a:t>
            </a:r>
            <a:r>
              <a:rPr lang="en-US" sz="5400" dirty="0" smtClean="0">
                <a:latin typeface="Times New Roman" pitchFamily="18" charset="0"/>
                <a:cs typeface="Times New Roman" pitchFamily="18" charset="0"/>
              </a:rPr>
              <a:t>     	</a:t>
            </a:r>
            <a:r>
              <a:rPr lang="en-US" sz="5400" u="sng" dirty="0" smtClean="0">
                <a:latin typeface="Times New Roman" pitchFamily="18" charset="0"/>
                <a:cs typeface="Times New Roman" pitchFamily="18" charset="0"/>
              </a:rPr>
              <a:t>#3</a:t>
            </a:r>
            <a:r>
              <a:rPr lang="en-US" sz="5400" dirty="0" smtClean="0">
                <a:latin typeface="Times New Roman" pitchFamily="18" charset="0"/>
                <a:cs typeface="Times New Roman" pitchFamily="18" charset="0"/>
              </a:rPr>
              <a:t>     </a:t>
            </a:r>
            <a:r>
              <a:rPr lang="en-US" sz="5400" u="sng" dirty="0" smtClean="0">
                <a:latin typeface="Times New Roman" pitchFamily="18" charset="0"/>
                <a:cs typeface="Times New Roman" pitchFamily="18" charset="0"/>
              </a:rPr>
              <a:t>Outcome</a:t>
            </a:r>
          </a:p>
          <a:p>
            <a:pPr marL="0" indent="0">
              <a:spcBef>
                <a:spcPts val="0"/>
              </a:spcBef>
              <a:buNone/>
            </a:pPr>
            <a:r>
              <a:rPr lang="en-US" sz="5400" dirty="0" smtClean="0">
                <a:latin typeface="Times New Roman" pitchFamily="18" charset="0"/>
                <a:cs typeface="Times New Roman" pitchFamily="18" charset="0"/>
              </a:rPr>
              <a:t>Car	Goat	Goat	Win</a:t>
            </a:r>
          </a:p>
          <a:p>
            <a:pPr marL="0" indent="0">
              <a:spcBef>
                <a:spcPts val="0"/>
              </a:spcBef>
              <a:buNone/>
            </a:pPr>
            <a:r>
              <a:rPr lang="en-US" sz="5400" dirty="0" smtClean="0">
                <a:latin typeface="Times New Roman" pitchFamily="18" charset="0"/>
                <a:cs typeface="Times New Roman" pitchFamily="18" charset="0"/>
              </a:rPr>
              <a:t>Goat	Car	Goat	Lose</a:t>
            </a:r>
          </a:p>
          <a:p>
            <a:pPr marL="0" indent="0">
              <a:spcBef>
                <a:spcPts val="0"/>
              </a:spcBef>
              <a:buNone/>
            </a:pPr>
            <a:r>
              <a:rPr lang="en-US" sz="5400" dirty="0" smtClean="0">
                <a:latin typeface="Times New Roman" pitchFamily="18" charset="0"/>
                <a:cs typeface="Times New Roman" pitchFamily="18" charset="0"/>
              </a:rPr>
              <a:t>Goat	Goat	Car	Lose</a:t>
            </a:r>
            <a:endParaRPr lang="en-US" sz="5400" dirty="0"/>
          </a:p>
          <a:p>
            <a:pPr marL="0" indent="0">
              <a:spcBef>
                <a:spcPts val="0"/>
              </a:spcBef>
              <a:buNone/>
            </a:pPr>
            <a:r>
              <a:rPr lang="en-US" sz="5400" dirty="0" smtClean="0">
                <a:latin typeface="Times New Roman" pitchFamily="18" charset="0"/>
                <a:cs typeface="Times New Roman" pitchFamily="18" charset="0"/>
              </a:rPr>
              <a:t>Probability of winning = 1/3</a:t>
            </a:r>
          </a:p>
        </p:txBody>
      </p:sp>
    </p:spTree>
    <p:extLst>
      <p:ext uri="{BB962C8B-B14F-4D97-AF65-F5344CB8AC3E}">
        <p14:creationId xmlns:p14="http://schemas.microsoft.com/office/powerpoint/2010/main" val="37503682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Autofit/>
          </a:bodyPr>
          <a:lstStyle/>
          <a:p>
            <a:pPr marL="0" indent="0" algn="ctr">
              <a:buNone/>
            </a:pPr>
            <a:r>
              <a:rPr lang="en-US" sz="5400" dirty="0" smtClean="0">
                <a:latin typeface="Times New Roman" pitchFamily="18" charset="0"/>
                <a:cs typeface="Times New Roman" pitchFamily="18" charset="0"/>
              </a:rPr>
              <a:t>Switch</a:t>
            </a:r>
          </a:p>
          <a:p>
            <a:pPr marL="0" indent="0">
              <a:buNone/>
            </a:pPr>
            <a:r>
              <a:rPr lang="en-US" sz="5400" u="sng" dirty="0" smtClean="0">
                <a:latin typeface="Times New Roman" pitchFamily="18" charset="0"/>
                <a:cs typeface="Times New Roman" pitchFamily="18" charset="0"/>
              </a:rPr>
              <a:t>#1</a:t>
            </a:r>
            <a:r>
              <a:rPr lang="en-US" sz="5400" dirty="0" smtClean="0">
                <a:latin typeface="Times New Roman" pitchFamily="18" charset="0"/>
                <a:cs typeface="Times New Roman" pitchFamily="18" charset="0"/>
              </a:rPr>
              <a:t>   	</a:t>
            </a:r>
            <a:r>
              <a:rPr lang="en-US" sz="5400" u="sng" dirty="0" smtClean="0">
                <a:latin typeface="Times New Roman" pitchFamily="18" charset="0"/>
                <a:cs typeface="Times New Roman" pitchFamily="18" charset="0"/>
              </a:rPr>
              <a:t>#2</a:t>
            </a:r>
            <a:r>
              <a:rPr lang="en-US" sz="5400" dirty="0" smtClean="0">
                <a:latin typeface="Times New Roman" pitchFamily="18" charset="0"/>
                <a:cs typeface="Times New Roman" pitchFamily="18" charset="0"/>
              </a:rPr>
              <a:t>     	</a:t>
            </a:r>
            <a:r>
              <a:rPr lang="en-US" sz="5400" u="sng" dirty="0" smtClean="0">
                <a:latin typeface="Times New Roman" pitchFamily="18" charset="0"/>
                <a:cs typeface="Times New Roman" pitchFamily="18" charset="0"/>
              </a:rPr>
              <a:t>#3</a:t>
            </a:r>
            <a:r>
              <a:rPr lang="en-US" sz="5400" dirty="0" smtClean="0">
                <a:latin typeface="Times New Roman" pitchFamily="18" charset="0"/>
                <a:cs typeface="Times New Roman" pitchFamily="18" charset="0"/>
              </a:rPr>
              <a:t>     </a:t>
            </a:r>
            <a:r>
              <a:rPr lang="en-US" sz="5400" u="sng" dirty="0" smtClean="0">
                <a:latin typeface="Times New Roman" pitchFamily="18" charset="0"/>
                <a:cs typeface="Times New Roman" pitchFamily="18" charset="0"/>
              </a:rPr>
              <a:t>Outcome</a:t>
            </a:r>
          </a:p>
          <a:p>
            <a:pPr marL="0" indent="0">
              <a:spcBef>
                <a:spcPts val="0"/>
              </a:spcBef>
              <a:buNone/>
            </a:pPr>
            <a:r>
              <a:rPr lang="en-US" sz="5400" dirty="0" smtClean="0">
                <a:latin typeface="Times New Roman" pitchFamily="18" charset="0"/>
                <a:cs typeface="Times New Roman" pitchFamily="18" charset="0"/>
              </a:rPr>
              <a:t>Car	Goat	Goat	Lose</a:t>
            </a:r>
          </a:p>
          <a:p>
            <a:pPr marL="0" indent="0">
              <a:spcBef>
                <a:spcPts val="0"/>
              </a:spcBef>
              <a:buNone/>
            </a:pPr>
            <a:r>
              <a:rPr lang="en-US" sz="5400" dirty="0" smtClean="0">
                <a:latin typeface="Times New Roman" pitchFamily="18" charset="0"/>
                <a:cs typeface="Times New Roman" pitchFamily="18" charset="0"/>
              </a:rPr>
              <a:t>Goat	Car	Goat	Win</a:t>
            </a:r>
          </a:p>
          <a:p>
            <a:pPr marL="0" indent="0">
              <a:spcBef>
                <a:spcPts val="0"/>
              </a:spcBef>
              <a:buNone/>
            </a:pPr>
            <a:r>
              <a:rPr lang="en-US" sz="5400" dirty="0" smtClean="0">
                <a:latin typeface="Times New Roman" pitchFamily="18" charset="0"/>
                <a:cs typeface="Times New Roman" pitchFamily="18" charset="0"/>
              </a:rPr>
              <a:t>Goat	Goat	Car	Win</a:t>
            </a:r>
            <a:endParaRPr lang="en-US" sz="5400" dirty="0"/>
          </a:p>
          <a:p>
            <a:pPr marL="0" indent="0">
              <a:spcBef>
                <a:spcPts val="0"/>
              </a:spcBef>
              <a:buNone/>
            </a:pPr>
            <a:r>
              <a:rPr lang="en-US" sz="5400" dirty="0" smtClean="0">
                <a:latin typeface="Times New Roman" pitchFamily="18" charset="0"/>
                <a:cs typeface="Times New Roman" pitchFamily="18" charset="0"/>
              </a:rPr>
              <a:t>Probability of winning = 2/3</a:t>
            </a:r>
          </a:p>
        </p:txBody>
      </p:sp>
    </p:spTree>
    <p:extLst>
      <p:ext uri="{BB962C8B-B14F-4D97-AF65-F5344CB8AC3E}">
        <p14:creationId xmlns:p14="http://schemas.microsoft.com/office/powerpoint/2010/main" val="87539337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fontScale="62500" lnSpcReduction="20000"/>
          </a:bodyPr>
          <a:lstStyle/>
          <a:p>
            <a:pPr marL="0" indent="0">
              <a:buNone/>
            </a:pPr>
            <a:r>
              <a:rPr lang="en-US" sz="5000" dirty="0" smtClean="0">
                <a:latin typeface="Times New Roman" pitchFamily="18" charset="0"/>
                <a:cs typeface="Times New Roman" pitchFamily="18" charset="0"/>
              </a:rPr>
              <a:t>Another problem.</a:t>
            </a:r>
          </a:p>
          <a:p>
            <a:pPr marL="0" indent="0">
              <a:buNone/>
            </a:pPr>
            <a:endParaRPr lang="en-US" sz="50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During the old days, when people look up on the sky and see 8 stars lining up on a straight line, they think that special phenomenon must be set up artificially on purpose.  The former great astronomer Carl Sagan said that this is really nothing special about it. He pointed out that, actually, if you have looked at larger enough of a sample, that phenomenon of 8 stars lining up happens everywhere. He is actually speaking of a very special topic in mathematics (one which is very popular among math competition problems). </a:t>
            </a:r>
            <a:endParaRPr lang="en-US" sz="50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380177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fontScale="85000" lnSpcReduction="20000"/>
          </a:bodyPr>
          <a:lstStyle/>
          <a:p>
            <a:pPr marL="0" indent="0">
              <a:buNone/>
            </a:pPr>
            <a:r>
              <a:rPr lang="en-US" sz="5000" dirty="0" smtClean="0">
                <a:latin typeface="Times New Roman" pitchFamily="18" charset="0"/>
                <a:cs typeface="Times New Roman" pitchFamily="18" charset="0"/>
              </a:rPr>
              <a:t>Example.</a:t>
            </a:r>
          </a:p>
          <a:p>
            <a:pPr marL="0" indent="0">
              <a:buNone/>
            </a:pPr>
            <a:endParaRPr lang="en-US" sz="50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Pick any two students here. You may find one boy and one girl. As you keep picking out two students many times and suddenly you see both of the students are of the same sex. You are so amazed about this find that you proclaimed that someone must have done this for a purpose. </a:t>
            </a:r>
            <a:endParaRPr lang="en-US" sz="50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4896408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fontScale="85000" lnSpcReduction="10000"/>
          </a:bodyPr>
          <a:lstStyle/>
          <a:p>
            <a:pPr marL="0" indent="0">
              <a:buNone/>
            </a:pPr>
            <a:r>
              <a:rPr lang="en-US" sz="5000" dirty="0" smtClean="0">
                <a:latin typeface="Times New Roman" pitchFamily="18" charset="0"/>
                <a:cs typeface="Times New Roman" pitchFamily="18" charset="0"/>
              </a:rPr>
              <a:t>However, upon examining this, you find that if you widen your pick … picking 3 students at a time, </a:t>
            </a:r>
            <a:r>
              <a:rPr lang="en-US" sz="5000" dirty="0">
                <a:latin typeface="Times New Roman" pitchFamily="18" charset="0"/>
                <a:cs typeface="Times New Roman" pitchFamily="18" charset="0"/>
              </a:rPr>
              <a:t>then the phenomenon of having two students of the same </a:t>
            </a:r>
            <a:r>
              <a:rPr lang="en-US" sz="5000" dirty="0" smtClean="0">
                <a:latin typeface="Times New Roman" pitchFamily="18" charset="0"/>
                <a:cs typeface="Times New Roman" pitchFamily="18" charset="0"/>
              </a:rPr>
              <a:t>gender </a:t>
            </a:r>
            <a:r>
              <a:rPr lang="en-US" sz="5000" dirty="0">
                <a:latin typeface="Times New Roman" pitchFamily="18" charset="0"/>
                <a:cs typeface="Times New Roman" pitchFamily="18" charset="0"/>
              </a:rPr>
              <a:t>is nothing special. In fact, every time you do your pick of 3 students, two students of the same </a:t>
            </a:r>
            <a:r>
              <a:rPr lang="en-US" sz="5000" dirty="0" smtClean="0">
                <a:latin typeface="Times New Roman" pitchFamily="18" charset="0"/>
                <a:cs typeface="Times New Roman" pitchFamily="18" charset="0"/>
              </a:rPr>
              <a:t>gender </a:t>
            </a:r>
            <a:r>
              <a:rPr lang="en-US" sz="5000" dirty="0">
                <a:latin typeface="Times New Roman" pitchFamily="18" charset="0"/>
                <a:cs typeface="Times New Roman" pitchFamily="18" charset="0"/>
              </a:rPr>
              <a:t>are among your pick. </a:t>
            </a:r>
          </a:p>
          <a:p>
            <a:pPr marL="0" indent="0">
              <a:buNone/>
            </a:pPr>
            <a:r>
              <a:rPr lang="en-US" sz="5000" dirty="0" smtClean="0">
                <a:latin typeface="Times New Roman" pitchFamily="18" charset="0"/>
                <a:cs typeface="Times New Roman" pitchFamily="18" charset="0"/>
              </a:rPr>
              <a:t> </a:t>
            </a:r>
            <a:endParaRPr lang="en-US" sz="50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0204939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fontScale="77500" lnSpcReduction="20000"/>
          </a:bodyPr>
          <a:lstStyle/>
          <a:p>
            <a:pPr marL="0" indent="0">
              <a:buNone/>
            </a:pPr>
            <a:r>
              <a:rPr lang="en-US" sz="5000" dirty="0" smtClean="0">
                <a:latin typeface="Times New Roman" pitchFamily="18" charset="0"/>
                <a:cs typeface="Times New Roman" pitchFamily="18" charset="0"/>
              </a:rPr>
              <a:t>So picking 3 students at a time is the smallest number of students you can pick to guarantee this phenomenon happened. </a:t>
            </a:r>
          </a:p>
          <a:p>
            <a:pPr marL="0" indent="0">
              <a:buNone/>
            </a:pPr>
            <a:endParaRPr lang="en-US" sz="50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The first person who formalize this theory and process is Frank Ramsey who died in 1930 at the age of 26. We now called this theory the Ramsey Theory in honor of him. It turns out problems from Ramsey Theory are some of the most difficult problems in mathematics.</a:t>
            </a:r>
            <a:endParaRPr lang="en-US" sz="50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6862505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fontScale="92500"/>
          </a:bodyPr>
          <a:lstStyle/>
          <a:p>
            <a:pPr marL="0" indent="0">
              <a:buNone/>
            </a:pPr>
            <a:r>
              <a:rPr lang="en-US" sz="5000" dirty="0" smtClean="0">
                <a:latin typeface="Times New Roman" pitchFamily="18" charset="0"/>
                <a:cs typeface="Times New Roman" pitchFamily="18" charset="0"/>
              </a:rPr>
              <a:t>Here is a classical Ramsey problem.</a:t>
            </a:r>
          </a:p>
          <a:p>
            <a:pPr marL="0" indent="0">
              <a:buNone/>
            </a:pPr>
            <a:endParaRPr lang="en-US" sz="50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What is the minimum number of guests that need to be invited so that either at least 3 guests will know each other or at least 3 will be mutual strangers?</a:t>
            </a:r>
            <a:endParaRPr lang="en-US" sz="50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4142219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a:bodyPr>
          <a:lstStyle/>
          <a:p>
            <a:pPr marL="0" indent="0">
              <a:buNone/>
            </a:pPr>
            <a:r>
              <a:rPr lang="en-US" sz="5000" dirty="0" smtClean="0">
                <a:latin typeface="Times New Roman" pitchFamily="18" charset="0"/>
                <a:cs typeface="Times New Roman" pitchFamily="18" charset="0"/>
              </a:rPr>
              <a:t>Obviously a party of 3 is not enough.</a:t>
            </a: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1480272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a:bodyPr>
          <a:lstStyle/>
          <a:p>
            <a:pPr marL="0" indent="0">
              <a:buNone/>
            </a:pPr>
            <a:r>
              <a:rPr lang="en-US" sz="5000" dirty="0" smtClean="0">
                <a:latin typeface="Times New Roman" pitchFamily="18" charset="0"/>
                <a:cs typeface="Times New Roman" pitchFamily="18" charset="0"/>
              </a:rPr>
              <a:t>Obviously a party of 3 is not enough.</a:t>
            </a:r>
          </a:p>
          <a:p>
            <a:pPr marL="0" indent="0">
              <a:buNone/>
            </a:pPr>
            <a:endParaRPr lang="en-US" sz="5000" dirty="0" smtClean="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A – B   C</a:t>
            </a: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41044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dirty="0" smtClean="0">
                <a:latin typeface="Times New Roman" pitchFamily="18" charset="0"/>
                <a:cs typeface="Times New Roman" pitchFamily="18" charset="0"/>
              </a:rPr>
              <a:t>Black Holes</a:t>
            </a:r>
            <a:endParaRPr lang="en-US" sz="5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itchFamily="18" charset="0"/>
                <a:cs typeface="Times New Roman" pitchFamily="18" charset="0"/>
              </a:rPr>
              <a:t>Give me any whole number</a:t>
            </a:r>
          </a:p>
          <a:p>
            <a:pPr marL="0" indent="0">
              <a:buNone/>
            </a:pPr>
            <a:endParaRPr lang="en-US" sz="2800" dirty="0">
              <a:latin typeface="Times New Roman" pitchFamily="18" charset="0"/>
              <a:cs typeface="Times New Roman" pitchFamily="18" charset="0"/>
            </a:endParaRPr>
          </a:p>
          <a:p>
            <a:pPr marL="0" indent="0">
              <a:buNone/>
            </a:pPr>
            <a:r>
              <a:rPr lang="en-US" sz="2700" dirty="0" smtClean="0">
                <a:latin typeface="Times New Roman" pitchFamily="18" charset="0"/>
                <a:cs typeface="Times New Roman" pitchFamily="18" charset="0"/>
              </a:rPr>
              <a:t>(# of even digits)(# of odd digits)(total number of digits)</a:t>
            </a:r>
          </a:p>
          <a:p>
            <a:pPr marL="0" indent="0">
              <a:buNone/>
            </a:pPr>
            <a:endParaRPr lang="en-US" sz="2700" dirty="0">
              <a:latin typeface="Times New Roman" pitchFamily="18" charset="0"/>
              <a:cs typeface="Times New Roman" pitchFamily="18" charset="0"/>
            </a:endParaRPr>
          </a:p>
          <a:p>
            <a:pPr marL="0" indent="0">
              <a:buNone/>
            </a:pPr>
            <a:r>
              <a:rPr lang="en-US" sz="4000" dirty="0" smtClean="0">
                <a:latin typeface="Times New Roman" pitchFamily="18" charset="0"/>
                <a:cs typeface="Times New Roman" pitchFamily="18" charset="0"/>
              </a:rPr>
              <a:t>Repeat process</a:t>
            </a:r>
          </a:p>
          <a:p>
            <a:pPr marL="0" indent="0">
              <a:buNone/>
            </a:pPr>
            <a:endParaRPr lang="en-US" sz="4000" dirty="0">
              <a:latin typeface="Times New Roman" pitchFamily="18" charset="0"/>
              <a:cs typeface="Times New Roman" pitchFamily="18" charset="0"/>
            </a:endParaRPr>
          </a:p>
          <a:p>
            <a:pPr marL="0" indent="0">
              <a:buNone/>
            </a:pPr>
            <a:r>
              <a:rPr lang="en-US" sz="4000" dirty="0" smtClean="0">
                <a:latin typeface="Times New Roman" pitchFamily="18" charset="0"/>
                <a:cs typeface="Times New Roman" pitchFamily="18" charset="0"/>
              </a:rPr>
              <a:t>For Example:  19500723</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320078570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a:bodyPr>
          <a:lstStyle/>
          <a:p>
            <a:pPr marL="0" indent="0">
              <a:buNone/>
            </a:pPr>
            <a:endParaRPr lang="en-US" sz="5000" dirty="0" smtClean="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A party of 4 is also not enough.</a:t>
            </a: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205311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a:bodyPr>
          <a:lstStyle/>
          <a:p>
            <a:pPr marL="0" indent="0">
              <a:buNone/>
            </a:pPr>
            <a:endParaRPr lang="en-US" sz="5000" dirty="0" smtClean="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A party of 4 is also not enough.</a:t>
            </a:r>
          </a:p>
          <a:p>
            <a:pPr marL="0" indent="0">
              <a:buNone/>
            </a:pPr>
            <a:endParaRPr lang="en-US" sz="5000" dirty="0" smtClean="0">
              <a:latin typeface="Times New Roman" pitchFamily="18" charset="0"/>
              <a:cs typeface="Times New Roman" pitchFamily="18" charset="0"/>
            </a:endParaRPr>
          </a:p>
          <a:p>
            <a:pPr marL="0" indent="0">
              <a:buNone/>
            </a:pPr>
            <a:r>
              <a:rPr lang="en-US" sz="5000" dirty="0">
                <a:latin typeface="Times New Roman" pitchFamily="18" charset="0"/>
                <a:cs typeface="Times New Roman" pitchFamily="18" charset="0"/>
              </a:rPr>
              <a:t>A – B – C – D</a:t>
            </a: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705141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a:bodyPr>
          <a:lstStyle/>
          <a:p>
            <a:pPr marL="0" indent="0">
              <a:buNone/>
            </a:pPr>
            <a:r>
              <a:rPr lang="en-US" sz="5000" dirty="0" smtClean="0">
                <a:latin typeface="Times New Roman" pitchFamily="18" charset="0"/>
                <a:cs typeface="Times New Roman" pitchFamily="18" charset="0"/>
              </a:rPr>
              <a:t>A party of 5 is not enough.</a:t>
            </a:r>
          </a:p>
          <a:p>
            <a:pPr marL="0" indent="0">
              <a:buNone/>
            </a:pPr>
            <a:endParaRPr lang="en-US" sz="50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3989626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a:bodyPr>
          <a:lstStyle/>
          <a:p>
            <a:pPr marL="0" indent="0">
              <a:buNone/>
            </a:pPr>
            <a:r>
              <a:rPr lang="en-US" sz="5000" dirty="0" smtClean="0">
                <a:latin typeface="Times New Roman" pitchFamily="18" charset="0"/>
                <a:cs typeface="Times New Roman" pitchFamily="18" charset="0"/>
              </a:rPr>
              <a:t>A party of 5 is not enough.</a:t>
            </a:r>
          </a:p>
          <a:p>
            <a:pPr marL="0" indent="0">
              <a:buNone/>
            </a:pPr>
            <a:endParaRPr lang="en-US" sz="50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A – B – D</a:t>
            </a:r>
            <a:endParaRPr lang="en-US" sz="5000" dirty="0">
              <a:latin typeface="Times New Roman" pitchFamily="18" charset="0"/>
              <a:cs typeface="Times New Roman" pitchFamily="18" charset="0"/>
            </a:endParaRPr>
          </a:p>
          <a:p>
            <a:pPr marL="0" indent="0">
              <a:buNone/>
            </a:pP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 \         /</a:t>
            </a:r>
            <a:endParaRPr lang="en-US" sz="50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   C – E</a:t>
            </a: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905922275"/>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a:bodyPr>
          <a:lstStyle/>
          <a:p>
            <a:pPr marL="0" indent="0">
              <a:buNone/>
            </a:pPr>
            <a:r>
              <a:rPr lang="en-US" sz="5000" dirty="0" smtClean="0">
                <a:latin typeface="Times New Roman" pitchFamily="18" charset="0"/>
                <a:cs typeface="Times New Roman" pitchFamily="18" charset="0"/>
              </a:rPr>
              <a:t>A party of 6 is enough.</a:t>
            </a:r>
          </a:p>
          <a:p>
            <a:pPr marL="0" indent="0">
              <a:buNone/>
            </a:pPr>
            <a:r>
              <a:rPr lang="en-US" sz="5000" dirty="0" smtClean="0">
                <a:latin typeface="Times New Roman" pitchFamily="18" charset="0"/>
                <a:cs typeface="Times New Roman" pitchFamily="18" charset="0"/>
              </a:rPr>
              <a:t>Either A knows at least three of the other five or A does not know at least three of the other five.                                 </a:t>
            </a:r>
          </a:p>
          <a:p>
            <a:pPr marL="0" indent="0">
              <a:buNone/>
            </a:pPr>
            <a:r>
              <a:rPr lang="en-US" sz="5000" dirty="0" smtClean="0">
                <a:latin typeface="Times New Roman" pitchFamily="18" charset="0"/>
                <a:cs typeface="Times New Roman" pitchFamily="18" charset="0"/>
              </a:rPr>
              <a:t>  </a:t>
            </a: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1165953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rmAutofit/>
          </a:bodyPr>
          <a:lstStyle/>
          <a:p>
            <a:pPr marL="0" indent="0">
              <a:buNone/>
            </a:pPr>
            <a:r>
              <a:rPr lang="en-US" sz="5000" dirty="0" smtClean="0">
                <a:latin typeface="Times New Roman" pitchFamily="18" charset="0"/>
                <a:cs typeface="Times New Roman" pitchFamily="18" charset="0"/>
              </a:rPr>
              <a:t>                             </a:t>
            </a:r>
            <a:r>
              <a:rPr lang="en-US" sz="5000" baseline="-25000" dirty="0" smtClean="0">
                <a:latin typeface="Times New Roman" pitchFamily="18" charset="0"/>
                <a:cs typeface="Times New Roman" pitchFamily="18" charset="0"/>
              </a:rPr>
              <a:t>/</a:t>
            </a:r>
            <a:r>
              <a:rPr lang="en-US" sz="5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B</a:t>
            </a:r>
          </a:p>
          <a:p>
            <a:pPr marL="0" indent="0">
              <a:buNone/>
            </a:pPr>
            <a:r>
              <a:rPr lang="en-US" sz="2400" dirty="0" smtClean="0">
                <a:latin typeface="Times New Roman" pitchFamily="18" charset="0"/>
                <a:cs typeface="Times New Roman" pitchFamily="18" charset="0"/>
              </a:rPr>
              <a:t>Assume A knows B and C and D.   A  –– C</a:t>
            </a:r>
          </a:p>
          <a:p>
            <a:pPr marL="0" indent="0">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3000" baseline="30000" dirty="0" smtClean="0">
                <a:latin typeface="Times New Roman" pitchFamily="18" charset="0"/>
                <a:cs typeface="Times New Roman" pitchFamily="18" charset="0"/>
              </a:rPr>
              <a:t> </a:t>
            </a:r>
            <a:r>
              <a:rPr lang="en-US" sz="5000" baseline="30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D</a:t>
            </a:r>
          </a:p>
          <a:p>
            <a:pPr marL="0" indent="0">
              <a:buNone/>
            </a:pPr>
            <a:r>
              <a:rPr lang="en-US" sz="2400" dirty="0" smtClean="0">
                <a:latin typeface="Times New Roman" pitchFamily="18" charset="0"/>
                <a:cs typeface="Times New Roman" pitchFamily="18" charset="0"/>
              </a:rPr>
              <a:t>If B–C or C–D or B–D, then either ABC or ACD or ABD know each other.</a:t>
            </a:r>
          </a:p>
          <a:p>
            <a:pPr marL="0" indent="0">
              <a:buNone/>
            </a:pPr>
            <a:endParaRPr lang="en-US"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If not, then B, C, and D are total strangers. </a:t>
            </a: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30279253"/>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Autofit/>
          </a:bodyPr>
          <a:lstStyle/>
          <a:p>
            <a:pPr marL="0" indent="0">
              <a:buNone/>
            </a:pPr>
            <a:r>
              <a:rPr lang="en-US" dirty="0" smtClean="0">
                <a:latin typeface="Times New Roman" pitchFamily="18" charset="0"/>
                <a:cs typeface="Times New Roman" pitchFamily="18" charset="0"/>
              </a:rPr>
              <a:t>Assume A does not know B and C and D. </a:t>
            </a:r>
          </a:p>
          <a:p>
            <a:pPr marL="0" indent="0">
              <a:buNone/>
            </a:pPr>
            <a:endParaRPr lang="en-US" sz="2000"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If B does not know C or C does not know D or B does not know D, then ABC or ACD or ABD are totally strangers. </a:t>
            </a:r>
          </a:p>
          <a:p>
            <a:pPr marL="0" indent="0">
              <a:buNone/>
            </a:pPr>
            <a:endParaRPr lang="en-US" sz="2000"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If B knows C and D and C knows D, BCD know each other.</a:t>
            </a:r>
          </a:p>
          <a:p>
            <a:pPr marL="0" indent="0">
              <a:buNone/>
            </a:pPr>
            <a:endParaRPr lang="en-US" sz="2000"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If B knows C and D but C does not know D, then ACD are totally strangers.</a:t>
            </a:r>
            <a:endParaRPr lang="en-US" dirty="0"/>
          </a:p>
          <a:p>
            <a:pPr marL="0" indent="0">
              <a:buNone/>
            </a:pPr>
            <a:endParaRPr lang="en-US" sz="4000" dirty="0"/>
          </a:p>
        </p:txBody>
      </p:sp>
    </p:spTree>
    <p:extLst>
      <p:ext uri="{BB962C8B-B14F-4D97-AF65-F5344CB8AC3E}">
        <p14:creationId xmlns:p14="http://schemas.microsoft.com/office/powerpoint/2010/main" val="249146234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Autofit/>
          </a:bodyPr>
          <a:lstStyle/>
          <a:p>
            <a:pPr marL="0" indent="0">
              <a:buNone/>
            </a:pPr>
            <a:r>
              <a:rPr lang="en-US" sz="3600" dirty="0" smtClean="0">
                <a:latin typeface="Times New Roman" pitchFamily="18" charset="0"/>
                <a:cs typeface="Times New Roman" pitchFamily="18" charset="0"/>
              </a:rPr>
              <a:t>Another way to prove this is to list and examine all the combinations of relationships between those 6 people. It turns out these are a total of 32,768 possibilities. This brute force method does not provide any insight.</a:t>
            </a:r>
          </a:p>
          <a:p>
            <a:pPr marL="0" indent="0">
              <a:buNone/>
            </a:pPr>
            <a:endParaRPr lang="en-US" sz="3600" dirty="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Now if we increase the number of 3 persons to 4, brute force method is impossible to do because the large number of possibilities</a:t>
            </a:r>
            <a:r>
              <a:rPr lang="en-US" sz="4000" dirty="0" smtClean="0">
                <a:latin typeface="Times New Roman" pitchFamily="18" charset="0"/>
                <a:cs typeface="Times New Roman" pitchFamily="18" charset="0"/>
              </a:rPr>
              <a:t>.</a:t>
            </a:r>
            <a:endParaRPr lang="en-US" sz="4000" dirty="0"/>
          </a:p>
        </p:txBody>
      </p:sp>
    </p:spTree>
    <p:extLst>
      <p:ext uri="{BB962C8B-B14F-4D97-AF65-F5344CB8AC3E}">
        <p14:creationId xmlns:p14="http://schemas.microsoft.com/office/powerpoint/2010/main" val="784884488"/>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Autofit/>
          </a:bodyPr>
          <a:lstStyle/>
          <a:p>
            <a:pPr marL="0" indent="0">
              <a:buNone/>
            </a:pPr>
            <a:r>
              <a:rPr lang="en-US" sz="3600" dirty="0" smtClean="0">
                <a:latin typeface="Times New Roman" pitchFamily="18" charset="0"/>
                <a:cs typeface="Times New Roman" pitchFamily="18" charset="0"/>
              </a:rPr>
              <a:t>It has been proved that at least 18 people need to be invited to guarantee at least 4 persons all know each other or all strangers.</a:t>
            </a:r>
          </a:p>
          <a:p>
            <a:pPr marL="0" indent="0">
              <a:buNone/>
            </a:pPr>
            <a:endParaRPr lang="en-US" sz="3600" dirty="0">
              <a:latin typeface="Times New Roman" pitchFamily="18" charset="0"/>
              <a:cs typeface="Times New Roman" pitchFamily="18" charset="0"/>
            </a:endParaRPr>
          </a:p>
          <a:p>
            <a:pPr marL="0" indent="0">
              <a:buNone/>
            </a:pPr>
            <a:r>
              <a:rPr lang="en-US" sz="3600" dirty="0" smtClean="0">
                <a:latin typeface="Times New Roman" pitchFamily="18" charset="0"/>
                <a:cs typeface="Times New Roman" pitchFamily="18" charset="0"/>
              </a:rPr>
              <a:t>What about 5? Nobody knows. People think the least number is between 43 and 49.</a:t>
            </a:r>
          </a:p>
          <a:p>
            <a:pPr marL="0" indent="0">
              <a:buNone/>
            </a:pPr>
            <a:endParaRPr lang="en-US" sz="3600" dirty="0">
              <a:latin typeface="Times New Roman" pitchFamily="18" charset="0"/>
              <a:cs typeface="Times New Roman" pitchFamily="18" charset="0"/>
            </a:endParaRPr>
          </a:p>
          <a:p>
            <a:pPr marL="0" indent="0">
              <a:buNone/>
            </a:pPr>
            <a:r>
              <a:rPr lang="en-US" sz="4000" dirty="0">
                <a:latin typeface="Times New Roman" pitchFamily="18" charset="0"/>
                <a:cs typeface="Times New Roman" pitchFamily="18" charset="0"/>
              </a:rPr>
              <a:t>What about </a:t>
            </a:r>
            <a:r>
              <a:rPr lang="en-US" sz="4000" dirty="0" smtClean="0">
                <a:latin typeface="Times New Roman" pitchFamily="18" charset="0"/>
                <a:cs typeface="Times New Roman" pitchFamily="18" charset="0"/>
              </a:rPr>
              <a:t>6? People </a:t>
            </a:r>
            <a:r>
              <a:rPr lang="en-US" sz="4000" dirty="0">
                <a:latin typeface="Times New Roman" pitchFamily="18" charset="0"/>
                <a:cs typeface="Times New Roman" pitchFamily="18" charset="0"/>
              </a:rPr>
              <a:t>think the least number is between </a:t>
            </a:r>
            <a:r>
              <a:rPr lang="en-US" sz="4000" dirty="0" smtClean="0">
                <a:latin typeface="Times New Roman" pitchFamily="18" charset="0"/>
                <a:cs typeface="Times New Roman" pitchFamily="18" charset="0"/>
              </a:rPr>
              <a:t>102 </a:t>
            </a:r>
            <a:r>
              <a:rPr lang="en-US" sz="4000" dirty="0">
                <a:latin typeface="Times New Roman" pitchFamily="18" charset="0"/>
                <a:cs typeface="Times New Roman" pitchFamily="18" charset="0"/>
              </a:rPr>
              <a:t>and </a:t>
            </a:r>
            <a:r>
              <a:rPr lang="en-US" sz="4000" dirty="0" smtClean="0">
                <a:latin typeface="Times New Roman" pitchFamily="18" charset="0"/>
                <a:cs typeface="Times New Roman" pitchFamily="18" charset="0"/>
              </a:rPr>
              <a:t>165.</a:t>
            </a:r>
            <a:endParaRPr lang="en-US" sz="4000" dirty="0">
              <a:latin typeface="Times New Roman" pitchFamily="18" charset="0"/>
              <a:cs typeface="Times New Roman" pitchFamily="18" charset="0"/>
            </a:endParaRPr>
          </a:p>
          <a:p>
            <a:pPr marL="0" indent="0">
              <a:buNone/>
            </a:pPr>
            <a:endParaRPr lang="en-US" sz="4000" dirty="0"/>
          </a:p>
        </p:txBody>
      </p:sp>
    </p:spTree>
    <p:extLst>
      <p:ext uri="{BB962C8B-B14F-4D97-AF65-F5344CB8AC3E}">
        <p14:creationId xmlns:p14="http://schemas.microsoft.com/office/powerpoint/2010/main" val="19335175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Autofit/>
          </a:bodyPr>
          <a:lstStyle/>
          <a:p>
            <a:pPr marL="0" indent="0">
              <a:buNone/>
            </a:pPr>
            <a:r>
              <a:rPr lang="en-US" sz="4400" dirty="0" smtClean="0">
                <a:latin typeface="Times New Roman" pitchFamily="18" charset="0"/>
                <a:cs typeface="Times New Roman" pitchFamily="18" charset="0"/>
              </a:rPr>
              <a:t>One of the largest doing with computers to solve math problems occurred in 1993 involving 110 computers running simultaneously to show that the minimum number of guests to invite to a party to guarantee at least 4 mutual friends or at least 5 mutually strangers is 25.</a:t>
            </a:r>
            <a:endParaRPr lang="en-US" sz="4400" dirty="0">
              <a:latin typeface="Times New Roman" pitchFamily="18" charset="0"/>
              <a:cs typeface="Times New Roman" pitchFamily="18" charset="0"/>
            </a:endParaRPr>
          </a:p>
          <a:p>
            <a:pPr marL="0" indent="0">
              <a:buNone/>
            </a:pPr>
            <a:endParaRPr lang="en-US" sz="4000" dirty="0"/>
          </a:p>
        </p:txBody>
      </p:sp>
    </p:spTree>
    <p:extLst>
      <p:ext uri="{BB962C8B-B14F-4D97-AF65-F5344CB8AC3E}">
        <p14:creationId xmlns:p14="http://schemas.microsoft.com/office/powerpoint/2010/main" val="1279016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228600"/>
                <a:ext cx="8229600" cy="6248400"/>
              </a:xfrm>
            </p:spPr>
            <p:txBody>
              <a:bodyPr>
                <a:normAutofit/>
              </a:bodyPr>
              <a:lstStyle/>
              <a:p>
                <a:pPr marL="0" indent="0">
                  <a:buNone/>
                </a:pPr>
                <a:r>
                  <a:rPr lang="en-US" sz="4000" dirty="0" smtClean="0">
                    <a:latin typeface="Times New Roman" pitchFamily="18" charset="0"/>
                    <a:cs typeface="Times New Roman" pitchFamily="18" charset="0"/>
                  </a:rPr>
                  <a:t>19500723 </a:t>
                </a:r>
                <a14:m>
                  <m:oMath xmlns:m="http://schemas.openxmlformats.org/officeDocument/2006/math">
                    <m:r>
                      <a:rPr lang="en-US" sz="4000" i="1" smtClean="0">
                        <a:latin typeface="Cambria Math"/>
                        <a:ea typeface="Cambria Math"/>
                        <a:cs typeface="Times New Roman" pitchFamily="18" charset="0"/>
                      </a:rPr>
                      <m:t>→</m:t>
                    </m:r>
                  </m:oMath>
                </a14:m>
                <a:r>
                  <a:rPr lang="en-US" sz="4000" dirty="0" smtClean="0">
                    <a:latin typeface="Times New Roman" pitchFamily="18" charset="0"/>
                    <a:cs typeface="Times New Roman" pitchFamily="18" charset="0"/>
                  </a:rPr>
                  <a:t> # of even digits = 3</a:t>
                </a:r>
              </a:p>
              <a:p>
                <a:pPr marL="0" indent="0">
                  <a:buNone/>
                </a:pP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 of odd digits   = 5</a:t>
                </a:r>
              </a:p>
              <a:p>
                <a:pPr marL="0" indent="0">
                  <a:buNone/>
                </a:pP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Total # of digits = 8</a:t>
                </a:r>
              </a:p>
              <a:p>
                <a:pPr marL="0" indent="0">
                  <a:buNone/>
                </a:pP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358   </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123  </a:t>
                </a:r>
              </a:p>
              <a:p>
                <a:pPr marL="0" indent="0">
                  <a:buNone/>
                </a:pPr>
                <a:endParaRPr lang="en-US" sz="4000" dirty="0">
                  <a:latin typeface="Times New Roman" pitchFamily="18" charset="0"/>
                  <a:cs typeface="Times New Roman" pitchFamily="18" charset="0"/>
                </a:endParaRPr>
              </a:p>
              <a:p>
                <a:pPr marL="0" indent="0">
                  <a:buNone/>
                </a:pPr>
                <a:r>
                  <a:rPr lang="en-US" sz="4000" dirty="0" smtClean="0">
                    <a:latin typeface="Times New Roman" pitchFamily="18" charset="0"/>
                    <a:cs typeface="Times New Roman" pitchFamily="18" charset="0"/>
                  </a:rPr>
                  <a:t>22221111 </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448 </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303 </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123</a:t>
                </a:r>
              </a:p>
              <a:p>
                <a:pPr marL="0" indent="0">
                  <a:buNone/>
                </a:pPr>
                <a:endParaRPr lang="en-US" sz="4000" dirty="0">
                  <a:latin typeface="Times New Roman" pitchFamily="18" charset="0"/>
                  <a:cs typeface="Times New Roman" pitchFamily="18" charset="0"/>
                </a:endParaRPr>
              </a:p>
              <a:p>
                <a:pPr marL="0" indent="0">
                  <a:buNone/>
                </a:pPr>
                <a:r>
                  <a:rPr lang="en-US" sz="4000" dirty="0" smtClean="0">
                    <a:latin typeface="Times New Roman" pitchFamily="18" charset="0"/>
                    <a:cs typeface="Times New Roman" pitchFamily="18" charset="0"/>
                  </a:rPr>
                  <a:t>22222222 </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808 </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303 </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123 </a:t>
                </a:r>
              </a:p>
              <a:p>
                <a:pPr marL="0" indent="0">
                  <a:buNone/>
                </a:pPr>
                <a:endParaRPr lang="en-US" dirty="0">
                  <a:latin typeface="Times New Roman" pitchFamily="18" charset="0"/>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228600"/>
                <a:ext cx="8229600" cy="6248400"/>
              </a:xfrm>
              <a:blipFill rotWithShape="1">
                <a:blip r:embed="rId2"/>
                <a:stretch>
                  <a:fillRect l="-2593" t="-1756"/>
                </a:stretch>
              </a:blipFill>
            </p:spPr>
            <p:txBody>
              <a:bodyPr/>
              <a:lstStyle/>
              <a:p>
                <a:r>
                  <a:rPr lang="en-US">
                    <a:noFill/>
                  </a:rPr>
                  <a:t> </a:t>
                </a:r>
              </a:p>
            </p:txBody>
          </p:sp>
        </mc:Fallback>
      </mc:AlternateContent>
    </p:spTree>
    <p:extLst>
      <p:ext uri="{BB962C8B-B14F-4D97-AF65-F5344CB8AC3E}">
        <p14:creationId xmlns:p14="http://schemas.microsoft.com/office/powerpoint/2010/main" val="383508379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7200" b="1" smtClean="0">
                <a:latin typeface="Times New Roman" pitchFamily="18" charset="0"/>
                <a:cs typeface="Times New Roman" pitchFamily="18" charset="0"/>
              </a:rPr>
              <a:t>π</a:t>
            </a:r>
            <a:endParaRPr lang="en-US" sz="7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l-GR" sz="5000" dirty="0" smtClean="0">
                <a:latin typeface="Times New Roman" pitchFamily="18" charset="0"/>
                <a:cs typeface="Times New Roman" pitchFamily="18" charset="0"/>
              </a:rPr>
              <a:t>π</a:t>
            </a:r>
            <a:r>
              <a:rPr lang="en-US" sz="5000" dirty="0" smtClean="0">
                <a:latin typeface="Times New Roman" pitchFamily="18" charset="0"/>
                <a:cs typeface="Times New Roman" pitchFamily="18" charset="0"/>
              </a:rPr>
              <a:t> ≈ 3.1415926535897…</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1298628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9600" b="1" dirty="0" smtClean="0">
                <a:latin typeface="Times New Roman" pitchFamily="18" charset="0"/>
                <a:cs typeface="Times New Roman" pitchFamily="18" charset="0"/>
              </a:rPr>
              <a:t>π</a:t>
            </a:r>
            <a:endParaRPr lang="en-US" sz="9600"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600200"/>
            <a:ext cx="8458200" cy="4525963"/>
          </a:xfrm>
        </p:spPr>
        <p:txBody>
          <a:bodyPr/>
          <a:lstStyle/>
          <a:p>
            <a:pPr marL="0" indent="0">
              <a:buNone/>
            </a:pPr>
            <a:r>
              <a:rPr lang="el-GR" sz="5400" dirty="0" smtClean="0">
                <a:latin typeface="Times New Roman" pitchFamily="18" charset="0"/>
                <a:cs typeface="Times New Roman" pitchFamily="18" charset="0"/>
              </a:rPr>
              <a:t>π</a:t>
            </a:r>
            <a:r>
              <a:rPr lang="en-US" sz="5400" dirty="0" smtClean="0">
                <a:latin typeface="Times New Roman" pitchFamily="18" charset="0"/>
                <a:cs typeface="Times New Roman" pitchFamily="18" charset="0"/>
              </a:rPr>
              <a:t> ≈ 3.1415926535897…</a:t>
            </a:r>
          </a:p>
          <a:p>
            <a:pPr marL="0" indent="0">
              <a:buNone/>
            </a:pPr>
            <a:endParaRPr lang="en-US" dirty="0">
              <a:latin typeface="Times New Roman" pitchFamily="18" charset="0"/>
              <a:cs typeface="Times New Roman" pitchFamily="18" charset="0"/>
            </a:endParaRPr>
          </a:p>
          <a:p>
            <a:pPr marL="0" indent="0">
              <a:buNone/>
            </a:pPr>
            <a:r>
              <a:rPr lang="en-US" sz="4800" dirty="0" smtClean="0">
                <a:latin typeface="Times New Roman" pitchFamily="18" charset="0"/>
                <a:cs typeface="Times New Roman" pitchFamily="18" charset="0"/>
              </a:rPr>
              <a:t>Pi Day: </a:t>
            </a:r>
          </a:p>
          <a:p>
            <a:pPr marL="0" indent="0">
              <a:buNone/>
            </a:pPr>
            <a:r>
              <a:rPr lang="en-US" sz="4800" dirty="0" smtClean="0">
                <a:latin typeface="Times New Roman" pitchFamily="18" charset="0"/>
                <a:cs typeface="Times New Roman" pitchFamily="18" charset="0"/>
              </a:rPr>
              <a:t>March 14, 2015 9:26:53 morning.</a:t>
            </a:r>
          </a:p>
          <a:p>
            <a:pPr marL="0" indent="0">
              <a:buNone/>
            </a:pPr>
            <a:endParaRPr lang="en-US" dirty="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411403214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About </a:t>
            </a:r>
            <a:r>
              <a:rPr lang="el-GR" smtClean="0"/>
              <a:t>π</a:t>
            </a:r>
            <a:endParaRPr lang="en-US" dirty="0"/>
          </a:p>
        </p:txBody>
      </p:sp>
      <p:sp>
        <p:nvSpPr>
          <p:cNvPr id="3" name="Content Placeholder 2"/>
          <p:cNvSpPr>
            <a:spLocks noGrp="1"/>
          </p:cNvSpPr>
          <p:nvPr>
            <p:ph idx="1"/>
          </p:nvPr>
        </p:nvSpPr>
        <p:spPr>
          <a:xfrm>
            <a:off x="457200" y="1600200"/>
            <a:ext cx="8458200" cy="4525963"/>
          </a:xfrm>
        </p:spPr>
        <p:txBody>
          <a:bodyPr>
            <a:normAutofit lnSpcReduction="10000"/>
          </a:bodyPr>
          <a:lstStyle/>
          <a:p>
            <a:pPr marL="514350" indent="-514350">
              <a:buAutoNum type="arabicPeriod"/>
            </a:pPr>
            <a:r>
              <a:rPr lang="el-GR" sz="2800" dirty="0"/>
              <a:t>π</a:t>
            </a:r>
            <a:r>
              <a:rPr lang="en-US" sz="2800" dirty="0" smtClean="0">
                <a:latin typeface="Times New Roman" pitchFamily="18" charset="0"/>
                <a:cs typeface="Times New Roman" pitchFamily="18" charset="0"/>
              </a:rPr>
              <a:t> was calculated to over 10 trillion digits (10</a:t>
            </a:r>
            <a:r>
              <a:rPr lang="en-US" sz="2800" baseline="30000" dirty="0" smtClean="0">
                <a:latin typeface="Times New Roman" pitchFamily="18" charset="0"/>
                <a:cs typeface="Times New Roman" pitchFamily="18" charset="0"/>
              </a:rPr>
              <a:t>13</a:t>
            </a:r>
            <a:r>
              <a:rPr lang="en-US" sz="2800" dirty="0" smtClean="0">
                <a:latin typeface="Times New Roman" pitchFamily="18" charset="0"/>
                <a:cs typeface="Times New Roman" pitchFamily="18" charset="0"/>
              </a:rPr>
              <a:t>).</a:t>
            </a:r>
          </a:p>
          <a:p>
            <a:pPr marL="514350" indent="-514350">
              <a:buAutoNum type="arabicPeriod"/>
            </a:pPr>
            <a:r>
              <a:rPr lang="en-US" sz="2800" dirty="0" smtClean="0">
                <a:latin typeface="Times New Roman" pitchFamily="18" charset="0"/>
                <a:cs typeface="Times New Roman" pitchFamily="18" charset="0"/>
              </a:rPr>
              <a:t>Record for most number of digits memorized is over 67,000.</a:t>
            </a:r>
          </a:p>
          <a:p>
            <a:pPr marL="514350" indent="-514350">
              <a:buAutoNum type="arabicPeriod"/>
            </a:pPr>
            <a:r>
              <a:rPr lang="el-GR" sz="2800" dirty="0" smtClean="0">
                <a:latin typeface="Times New Roman" pitchFamily="18" charset="0"/>
                <a:cs typeface="Times New Roman" pitchFamily="18" charset="0"/>
              </a:rPr>
              <a:t>π</a:t>
            </a:r>
            <a:r>
              <a:rPr lang="en-US" sz="2800" dirty="0" smtClean="0">
                <a:latin typeface="Times New Roman" pitchFamily="18" charset="0"/>
                <a:cs typeface="Times New Roman" pitchFamily="18" charset="0"/>
              </a:rPr>
              <a:t> is irrational (1761).</a:t>
            </a:r>
          </a:p>
          <a:p>
            <a:pPr marL="514350" indent="-514350">
              <a:buAutoNum type="arabicPeriod"/>
            </a:pPr>
            <a:r>
              <a:rPr lang="el-GR" sz="2800" dirty="0" smtClean="0">
                <a:latin typeface="Times New Roman" pitchFamily="18" charset="0"/>
                <a:cs typeface="Times New Roman" pitchFamily="18" charset="0"/>
              </a:rPr>
              <a:t>π</a:t>
            </a:r>
            <a:r>
              <a:rPr lang="en-US" sz="2800" dirty="0" smtClean="0">
                <a:latin typeface="Times New Roman" pitchFamily="18" charset="0"/>
                <a:cs typeface="Times New Roman" pitchFamily="18" charset="0"/>
              </a:rPr>
              <a:t> is transcendental (1882).</a:t>
            </a:r>
            <a:r>
              <a:rPr lang="el-GR"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514350" indent="-514350">
              <a:buAutoNum type="arabicPeriod"/>
            </a:pPr>
            <a:r>
              <a:rPr lang="el-GR" sz="2800" dirty="0" smtClean="0">
                <a:latin typeface="Times New Roman" pitchFamily="18" charset="0"/>
                <a:cs typeface="Times New Roman" pitchFamily="18" charset="0"/>
              </a:rPr>
              <a:t>π</a:t>
            </a:r>
            <a:r>
              <a:rPr lang="en-US" sz="2800" dirty="0" smtClean="0">
                <a:latin typeface="Times New Roman" pitchFamily="18" charset="0"/>
                <a:cs typeface="Times New Roman" pitchFamily="18" charset="0"/>
              </a:rPr>
              <a:t> is NOT normal – all possible sequence of digits appear equally often. That means one can use the digits from </a:t>
            </a:r>
            <a:r>
              <a:rPr lang="el-GR" sz="2800" dirty="0" smtClean="0">
                <a:latin typeface="Times New Roman" pitchFamily="18" charset="0"/>
                <a:cs typeface="Times New Roman" pitchFamily="18" charset="0"/>
              </a:rPr>
              <a:t>π</a:t>
            </a:r>
            <a:r>
              <a:rPr lang="en-US" sz="2800" dirty="0" smtClean="0">
                <a:latin typeface="Times New Roman" pitchFamily="18" charset="0"/>
                <a:cs typeface="Times New Roman" pitchFamily="18" charset="0"/>
              </a:rPr>
              <a:t> to form random numbers (not proven).</a:t>
            </a:r>
          </a:p>
          <a:p>
            <a:pPr marL="514350" indent="-514350">
              <a:buAutoNum type="arabicPeriod"/>
            </a:pPr>
            <a:r>
              <a:rPr lang="en-US" sz="2800" dirty="0" smtClean="0">
                <a:latin typeface="Times New Roman" pitchFamily="18" charset="0"/>
                <a:cs typeface="Times New Roman" pitchFamily="18" charset="0"/>
              </a:rPr>
              <a:t>A sequence of six consecutive 9’s appeared begins at the 762</a:t>
            </a:r>
            <a:r>
              <a:rPr lang="en-US" sz="2800" baseline="30000" dirty="0" smtClean="0">
                <a:latin typeface="Times New Roman" pitchFamily="18" charset="0"/>
                <a:cs typeface="Times New Roman" pitchFamily="18" charset="0"/>
              </a:rPr>
              <a:t>nd</a:t>
            </a:r>
            <a:r>
              <a:rPr lang="en-US" sz="2800" dirty="0" smtClean="0">
                <a:latin typeface="Times New Roman" pitchFamily="18" charset="0"/>
                <a:cs typeface="Times New Roman" pitchFamily="18" charset="0"/>
              </a:rPr>
              <a:t> decimal place (Feynman Point).</a:t>
            </a:r>
          </a:p>
          <a:p>
            <a:pPr marL="0" indent="0">
              <a:buNone/>
            </a:pPr>
            <a:endParaRPr lang="en-US" sz="2800" dirty="0" smtClean="0"/>
          </a:p>
          <a:p>
            <a:pPr marL="514350" indent="-514350">
              <a:buAutoNum type="arabicPeriod"/>
            </a:pPr>
            <a:endParaRPr lang="en-US" sz="2800" dirty="0" smtClean="0"/>
          </a:p>
          <a:p>
            <a:pPr marL="514350" indent="-514350">
              <a:buAutoNum type="arabicPeriod"/>
            </a:pPr>
            <a:endParaRPr lang="en-US" sz="2800" dirty="0" smtClean="0">
              <a:latin typeface="Times New Roman" pitchFamily="18" charset="0"/>
              <a:cs typeface="Times New Roman" pitchFamily="18" charset="0"/>
            </a:endParaRPr>
          </a:p>
          <a:p>
            <a:pPr marL="514350" indent="-514350">
              <a:buAutoNum type="arabicPeriod"/>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91100746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Facts About </a:t>
            </a:r>
            <a:r>
              <a:rPr lang="el-GR" smtClean="0"/>
              <a:t>π</a:t>
            </a:r>
            <a:endParaRPr lang="en-US" dirty="0"/>
          </a:p>
        </p:txBody>
      </p:sp>
      <p:sp>
        <p:nvSpPr>
          <p:cNvPr id="3" name="Content Placeholder 2"/>
          <p:cNvSpPr>
            <a:spLocks noGrp="1"/>
          </p:cNvSpPr>
          <p:nvPr>
            <p:ph idx="1"/>
          </p:nvPr>
        </p:nvSpPr>
        <p:spPr>
          <a:xfrm>
            <a:off x="457200" y="1295400"/>
            <a:ext cx="8458200" cy="5257800"/>
          </a:xfrm>
        </p:spPr>
        <p:txBody>
          <a:bodyPr>
            <a:normAutofit fontScale="70000" lnSpcReduction="20000"/>
          </a:bodyPr>
          <a:lstStyle/>
          <a:p>
            <a:pPr marL="0" indent="0">
              <a:buNone/>
            </a:pPr>
            <a:r>
              <a:rPr lang="en-US" dirty="0" smtClean="0">
                <a:latin typeface="Times New Roman" pitchFamily="18" charset="0"/>
                <a:cs typeface="Times New Roman" pitchFamily="18" charset="0"/>
              </a:rPr>
              <a:t>Six 9’s starts at 762.</a:t>
            </a:r>
          </a:p>
          <a:p>
            <a:pPr marL="0" indent="0">
              <a:buNone/>
            </a:pPr>
            <a:r>
              <a:rPr lang="en-US" dirty="0" smtClean="0">
                <a:latin typeface="Times New Roman" pitchFamily="18" charset="0"/>
                <a:cs typeface="Times New Roman" pitchFamily="18" charset="0"/>
              </a:rPr>
              <a:t>Next six 9’s starts at 193,034.</a:t>
            </a:r>
          </a:p>
          <a:p>
            <a:pPr marL="0" indent="0">
              <a:buNone/>
            </a:pPr>
            <a:r>
              <a:rPr lang="en-US" dirty="0" smtClean="0">
                <a:latin typeface="Times New Roman" pitchFamily="18" charset="0"/>
                <a:cs typeface="Times New Roman" pitchFamily="18" charset="0"/>
              </a:rPr>
              <a:t>Six 8’s starts at 222,299.</a:t>
            </a:r>
          </a:p>
          <a:p>
            <a:pPr marL="0" indent="0">
              <a:buNone/>
            </a:pPr>
            <a:r>
              <a:rPr lang="en-US" dirty="0" smtClean="0">
                <a:latin typeface="Times New Roman" pitchFamily="18" charset="0"/>
                <a:cs typeface="Times New Roman" pitchFamily="18" charset="0"/>
              </a:rPr>
              <a:t>Six 0’s starts at 1,699,927.</a:t>
            </a:r>
          </a:p>
          <a:p>
            <a:pPr marL="0" indent="0">
              <a:buNone/>
            </a:pPr>
            <a:r>
              <a:rPr lang="en-US" dirty="0" smtClean="0">
                <a:latin typeface="Times New Roman" pitchFamily="18" charset="0"/>
                <a:cs typeface="Times New Roman" pitchFamily="18" charset="0"/>
              </a:rPr>
              <a:t>Six 6’s starts at 45,681,781.</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One 9 – 5</a:t>
            </a:r>
          </a:p>
          <a:p>
            <a:pPr marL="0" indent="0">
              <a:buNone/>
            </a:pPr>
            <a:r>
              <a:rPr lang="en-US" dirty="0" smtClean="0">
                <a:latin typeface="Times New Roman" pitchFamily="18" charset="0"/>
                <a:cs typeface="Times New Roman" pitchFamily="18" charset="0"/>
              </a:rPr>
              <a:t>Two 9’s – 44</a:t>
            </a:r>
          </a:p>
          <a:p>
            <a:pPr marL="0" indent="0">
              <a:buNone/>
            </a:pPr>
            <a:r>
              <a:rPr lang="en-US" dirty="0" smtClean="0">
                <a:latin typeface="Times New Roman" pitchFamily="18" charset="0"/>
                <a:cs typeface="Times New Roman" pitchFamily="18" charset="0"/>
              </a:rPr>
              <a:t>Three 9’s – 762</a:t>
            </a:r>
          </a:p>
          <a:p>
            <a:pPr marL="0" indent="0">
              <a:buNone/>
            </a:pPr>
            <a:r>
              <a:rPr lang="en-US" dirty="0" smtClean="0">
                <a:latin typeface="Times New Roman" pitchFamily="18" charset="0"/>
                <a:cs typeface="Times New Roman" pitchFamily="18" charset="0"/>
              </a:rPr>
              <a:t>Four 9’s – 762</a:t>
            </a:r>
          </a:p>
          <a:p>
            <a:pPr marL="0" indent="0">
              <a:buNone/>
            </a:pPr>
            <a:r>
              <a:rPr lang="en-US" dirty="0" smtClean="0">
                <a:latin typeface="Times New Roman" pitchFamily="18" charset="0"/>
                <a:cs typeface="Times New Roman" pitchFamily="18" charset="0"/>
              </a:rPr>
              <a:t>Five 9’s – 762</a:t>
            </a:r>
          </a:p>
          <a:p>
            <a:pPr marL="0" indent="0">
              <a:buNone/>
            </a:pPr>
            <a:r>
              <a:rPr lang="en-US" dirty="0" smtClean="0">
                <a:latin typeface="Times New Roman" pitchFamily="18" charset="0"/>
                <a:cs typeface="Times New Roman" pitchFamily="18" charset="0"/>
              </a:rPr>
              <a:t>Six 9’s – 762</a:t>
            </a:r>
          </a:p>
          <a:p>
            <a:pPr marL="0" indent="0">
              <a:buNone/>
            </a:pPr>
            <a:r>
              <a:rPr lang="en-US" dirty="0" smtClean="0">
                <a:latin typeface="Times New Roman" pitchFamily="18" charset="0"/>
                <a:cs typeface="Times New Roman" pitchFamily="18" charset="0"/>
              </a:rPr>
              <a:t>Seven 9’s – 1,722,776</a:t>
            </a:r>
          </a:p>
          <a:p>
            <a:pPr marL="0" indent="0">
              <a:buNone/>
            </a:pPr>
            <a:r>
              <a:rPr lang="en-US" dirty="0" smtClean="0">
                <a:latin typeface="Times New Roman" pitchFamily="18" charset="0"/>
                <a:cs typeface="Times New Roman" pitchFamily="18" charset="0"/>
              </a:rPr>
              <a:t>Eight 9’s – 36,356,642</a:t>
            </a:r>
          </a:p>
          <a:p>
            <a:pPr marL="0" indent="0">
              <a:buNone/>
            </a:pPr>
            <a:r>
              <a:rPr lang="en-US" dirty="0" smtClean="0">
                <a:latin typeface="Times New Roman" pitchFamily="18" charset="0"/>
                <a:cs typeface="Times New Roman" pitchFamily="18" charset="0"/>
              </a:rPr>
              <a:t>Nine 9’s – 564,665,206</a:t>
            </a:r>
          </a:p>
          <a:p>
            <a:pPr marL="0" indent="0">
              <a:buNone/>
            </a:pPr>
            <a:endParaRPr lang="en-US" sz="2800" dirty="0" smtClean="0">
              <a:latin typeface="Times New Roman" pitchFamily="18" charset="0"/>
              <a:cs typeface="Times New Roman" pitchFamily="18" charset="0"/>
            </a:endParaRPr>
          </a:p>
          <a:p>
            <a:pPr marL="514350" indent="-514350">
              <a:buAutoNum type="arabicPeriod"/>
            </a:pPr>
            <a:endParaRPr lang="en-US" sz="2800" dirty="0" smtClean="0"/>
          </a:p>
          <a:p>
            <a:pPr marL="514350" indent="-514350">
              <a:buAutoNum type="arabicPeriod"/>
            </a:pPr>
            <a:endParaRPr lang="en-US" sz="2800" dirty="0" smtClean="0">
              <a:latin typeface="Times New Roman" pitchFamily="18" charset="0"/>
              <a:cs typeface="Times New Roman" pitchFamily="18" charset="0"/>
            </a:endParaRPr>
          </a:p>
          <a:p>
            <a:pPr marL="514350" indent="-514350">
              <a:buAutoNum type="arabicPeriod"/>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203436802"/>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Joe’s Accomplishments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447800"/>
            <a:ext cx="8534400" cy="4876800"/>
          </a:xfrm>
        </p:spPr>
        <p:txBody>
          <a:bodyPr>
            <a:normAutofit fontScale="92500" lnSpcReduction="10000"/>
          </a:bodyPr>
          <a:lstStyle/>
          <a:p>
            <a:pPr marL="0" indent="0">
              <a:buNone/>
            </a:pPr>
            <a:r>
              <a:rPr lang="en-US" sz="2800" dirty="0" smtClean="0">
                <a:latin typeface="Times New Roman" pitchFamily="18" charset="0"/>
                <a:cs typeface="Times New Roman" pitchFamily="18" charset="0"/>
              </a:rPr>
              <a:t>Joe lived over 1550 years ago.</a:t>
            </a:r>
          </a:p>
          <a:p>
            <a:pPr marL="0" indent="0">
              <a:buNone/>
            </a:pPr>
            <a:r>
              <a:rPr lang="en-US" sz="2800" dirty="0" smtClean="0">
                <a:latin typeface="Times New Roman" pitchFamily="18" charset="0"/>
                <a:cs typeface="Times New Roman" pitchFamily="18" charset="0"/>
              </a:rPr>
              <a:t>Joe calculated  3.1415926 &lt; </a:t>
            </a:r>
            <a:r>
              <a:rPr lang="el-GR" sz="2800" dirty="0" smtClean="0">
                <a:latin typeface="Times New Roman" pitchFamily="18" charset="0"/>
                <a:cs typeface="Times New Roman" pitchFamily="18" charset="0"/>
              </a:rPr>
              <a:t>π</a:t>
            </a:r>
            <a:r>
              <a:rPr lang="en-US" sz="2800" dirty="0" smtClean="0">
                <a:latin typeface="Times New Roman" pitchFamily="18" charset="0"/>
                <a:cs typeface="Times New Roman" pitchFamily="18" charset="0"/>
              </a:rPr>
              <a:t> &lt; 3.1415927</a:t>
            </a:r>
          </a:p>
          <a:p>
            <a:pPr marL="0" indent="0">
              <a:buNone/>
            </a:pPr>
            <a:r>
              <a:rPr lang="en-US" sz="2800" dirty="0" smtClean="0">
                <a:latin typeface="Times New Roman" pitchFamily="18" charset="0"/>
                <a:cs typeface="Times New Roman" pitchFamily="18" charset="0"/>
              </a:rPr>
              <a:t>Joe used two fractions to approximate </a:t>
            </a:r>
            <a:r>
              <a:rPr lang="el-GR" sz="2800" dirty="0" smtClean="0">
                <a:latin typeface="Times New Roman" pitchFamily="18" charset="0"/>
                <a:cs typeface="Times New Roman" pitchFamily="18" charset="0"/>
              </a:rPr>
              <a:t>π</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p>
          <a:p>
            <a:pPr marL="0" indent="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22/7 = 3.14</a:t>
            </a:r>
            <a:r>
              <a:rPr lang="en-US" sz="2800" dirty="0" smtClean="0">
                <a:solidFill>
                  <a:srgbClr val="FF0000"/>
                </a:solidFill>
                <a:latin typeface="Times New Roman" pitchFamily="18" charset="0"/>
                <a:cs typeface="Times New Roman" pitchFamily="18" charset="0"/>
              </a:rPr>
              <a:t>2857143</a:t>
            </a:r>
            <a:r>
              <a:rPr lang="en-US" sz="2800" dirty="0" smtClean="0">
                <a:latin typeface="Times New Roman" pitchFamily="18" charset="0"/>
                <a:cs typeface="Times New Roman" pitchFamily="18" charset="0"/>
              </a:rPr>
              <a:t>… as coarse ratio</a:t>
            </a:r>
          </a:p>
          <a:p>
            <a:pPr marL="0" indent="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355/113 = 3.141592</a:t>
            </a:r>
            <a:r>
              <a:rPr lang="en-US" sz="2800" dirty="0" smtClean="0">
                <a:solidFill>
                  <a:srgbClr val="FF0000"/>
                </a:solidFill>
                <a:latin typeface="Times New Roman" pitchFamily="18" charset="0"/>
                <a:cs typeface="Times New Roman" pitchFamily="18" charset="0"/>
              </a:rPr>
              <a:t>92035</a:t>
            </a:r>
            <a:r>
              <a:rPr lang="en-US" sz="2800" dirty="0" smtClean="0">
                <a:latin typeface="Times New Roman" pitchFamily="18" charset="0"/>
                <a:cs typeface="Times New Roman" pitchFamily="18" charset="0"/>
              </a:rPr>
              <a:t>… as refined ratio</a:t>
            </a:r>
          </a:p>
          <a:p>
            <a:pPr marL="0" indent="0">
              <a:buNone/>
            </a:pPr>
            <a:r>
              <a:rPr lang="en-US" sz="2800" dirty="0" smtClean="0">
                <a:latin typeface="Times New Roman" pitchFamily="18" charset="0"/>
                <a:cs typeface="Times New Roman" pitchFamily="18" charset="0"/>
              </a:rPr>
              <a:t>22/7 was used 2000 years ago by Greek’s Archimedes</a:t>
            </a:r>
          </a:p>
          <a:p>
            <a:pPr marL="0" indent="0">
              <a:buNone/>
            </a:pPr>
            <a:r>
              <a:rPr lang="en-US" sz="2800" dirty="0" smtClean="0">
                <a:latin typeface="Times New Roman" pitchFamily="18" charset="0"/>
                <a:cs typeface="Times New Roman" pitchFamily="18" charset="0"/>
              </a:rPr>
              <a:t>Archimedes also calculated 	</a:t>
            </a:r>
          </a:p>
          <a:p>
            <a:pPr marL="0" indent="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223/72 &lt; </a:t>
            </a:r>
            <a:r>
              <a:rPr lang="el-GR" sz="2800" dirty="0" smtClean="0">
                <a:latin typeface="Times New Roman" pitchFamily="18" charset="0"/>
                <a:cs typeface="Times New Roman" pitchFamily="18" charset="0"/>
              </a:rPr>
              <a:t>π </a:t>
            </a:r>
            <a:r>
              <a:rPr lang="en-US" sz="2800" dirty="0" smtClean="0">
                <a:latin typeface="Times New Roman" pitchFamily="18" charset="0"/>
                <a:cs typeface="Times New Roman" pitchFamily="18" charset="0"/>
              </a:rPr>
              <a:t>&lt; 22/7</a:t>
            </a:r>
          </a:p>
          <a:p>
            <a:pPr marL="0" indent="0">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3.14</a:t>
            </a:r>
            <a:r>
              <a:rPr lang="en-US" sz="2800" dirty="0" smtClean="0">
                <a:solidFill>
                  <a:srgbClr val="FF0000"/>
                </a:solidFill>
                <a:latin typeface="Times New Roman" pitchFamily="18" charset="0"/>
                <a:cs typeface="Times New Roman" pitchFamily="18" charset="0"/>
              </a:rPr>
              <a:t>0845</a:t>
            </a:r>
            <a:r>
              <a:rPr lang="en-US" sz="2800" dirty="0" smtClean="0">
                <a:latin typeface="Times New Roman" pitchFamily="18" charset="0"/>
                <a:cs typeface="Times New Roman" pitchFamily="18" charset="0"/>
              </a:rPr>
              <a:t>… &lt; </a:t>
            </a:r>
            <a:r>
              <a:rPr lang="el-GR" sz="2800" dirty="0" smtClean="0">
                <a:latin typeface="Times New Roman" pitchFamily="18" charset="0"/>
                <a:cs typeface="Times New Roman" pitchFamily="18" charset="0"/>
              </a:rPr>
              <a:t>π</a:t>
            </a:r>
            <a:r>
              <a:rPr lang="en-US" sz="2800" dirty="0" smtClean="0">
                <a:latin typeface="Times New Roman" pitchFamily="18" charset="0"/>
                <a:cs typeface="Times New Roman" pitchFamily="18" charset="0"/>
              </a:rPr>
              <a:t> &lt; 3.14</a:t>
            </a:r>
            <a:r>
              <a:rPr lang="en-US" sz="2800" dirty="0" smtClean="0">
                <a:solidFill>
                  <a:srgbClr val="FF0000"/>
                </a:solidFill>
                <a:latin typeface="Times New Roman" pitchFamily="18" charset="0"/>
                <a:cs typeface="Times New Roman" pitchFamily="18" charset="0"/>
              </a:rPr>
              <a:t>2857</a:t>
            </a:r>
            <a:r>
              <a:rPr lang="en-US" sz="2800" dirty="0" smtClean="0">
                <a:latin typeface="Times New Roman" pitchFamily="18" charset="0"/>
                <a:cs typeface="Times New Roman" pitchFamily="18" charset="0"/>
              </a:rPr>
              <a:t>…</a:t>
            </a:r>
          </a:p>
          <a:p>
            <a:pPr marL="0" indent="0">
              <a:buNone/>
            </a:pPr>
            <a:r>
              <a:rPr lang="en-US" sz="2800" dirty="0" smtClean="0">
                <a:latin typeface="Times New Roman" pitchFamily="18" charset="0"/>
                <a:cs typeface="Times New Roman" pitchFamily="18" charset="0"/>
              </a:rPr>
              <a:t>By slight increase to the denominators from 7 and 72 to Joe’s 	113, </a:t>
            </a:r>
            <a:r>
              <a:rPr lang="el-GR" sz="2800" dirty="0" smtClean="0">
                <a:latin typeface="Times New Roman" pitchFamily="18" charset="0"/>
                <a:cs typeface="Times New Roman" pitchFamily="18" charset="0"/>
              </a:rPr>
              <a:t>π</a:t>
            </a:r>
            <a:r>
              <a:rPr lang="en-US" sz="2800" dirty="0" smtClean="0">
                <a:latin typeface="Times New Roman" pitchFamily="18" charset="0"/>
                <a:cs typeface="Times New Roman" pitchFamily="18" charset="0"/>
              </a:rPr>
              <a:t>’s accuracy increases from 2 to 6 decimals</a:t>
            </a:r>
          </a:p>
          <a:p>
            <a:pPr marL="0" indent="0">
              <a:buNone/>
            </a:pPr>
            <a:endParaRPr lang="en-US" dirty="0"/>
          </a:p>
        </p:txBody>
      </p:sp>
    </p:spTree>
    <p:extLst>
      <p:ext uri="{BB962C8B-B14F-4D97-AF65-F5344CB8AC3E}">
        <p14:creationId xmlns:p14="http://schemas.microsoft.com/office/powerpoint/2010/main" val="9433456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What So Good About 355/113?</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latin typeface="Times New Roman" pitchFamily="18" charset="0"/>
                <a:cs typeface="Times New Roman" pitchFamily="18" charset="0"/>
              </a:rPr>
              <a:t>1. |31415926/10000000 –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 &lt; 0.00000005</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gets 7 decimal accuracy.</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31415926/10000000 = 15707963/5000000  gets only 1 	more decimal accuracy than 355/113, but 5,000,000 is 	so much larger than 113.</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2. Any fraction with denominator less than 113 cannot get a </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better approximation of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 </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3. Any fractional approximation of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 with denominator less </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than 1000 cannot get 	better estimate than 113</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47165615"/>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What So Good About 355/113?</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Times New Roman" pitchFamily="18" charset="0"/>
                <a:cs typeface="Times New Roman" pitchFamily="18" charset="0"/>
              </a:rPr>
              <a:t>4. Even denominator less than 10000 cannot get 	better estimate than 113</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5. In fact, any denominator less than 16604 	cannot be better.</a:t>
            </a:r>
          </a:p>
          <a:p>
            <a:pPr marL="0" indent="0">
              <a:buNone/>
            </a:pPr>
            <a:endParaRPr lang="en-US" dirty="0">
              <a:latin typeface="Times New Roman" pitchFamily="18" charset="0"/>
              <a:cs typeface="Times New Roman" pitchFamily="18" charset="0"/>
            </a:endParaRPr>
          </a:p>
          <a:p>
            <a:pPr marL="0" indent="0">
              <a:buNone/>
            </a:pPr>
            <a:r>
              <a:rPr lang="en-US" sz="4800" dirty="0" smtClean="0">
                <a:latin typeface="Times New Roman" pitchFamily="18" charset="0"/>
                <a:cs typeface="Times New Roman" pitchFamily="18" charset="0"/>
              </a:rPr>
              <a:t>What so good about 355/113?</a:t>
            </a:r>
          </a:p>
          <a:p>
            <a:pPr marL="0" indent="0">
              <a:buNone/>
            </a:pPr>
            <a:endParaRPr lang="en-US" sz="4800"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91819698"/>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Why 113 Is So Good?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105400"/>
          </a:xfrm>
        </p:spPr>
        <p:txBody>
          <a:bodyPr/>
          <a:lstStyle/>
          <a:p>
            <a:pPr marL="0" indent="0">
              <a:buNone/>
            </a:pPr>
            <a:r>
              <a:rPr lang="en-US" dirty="0" smtClean="0">
                <a:latin typeface="Times New Roman" pitchFamily="18" charset="0"/>
                <a:cs typeface="Times New Roman" pitchFamily="18" charset="0"/>
              </a:rPr>
              <a:t>Let us try to find a fraction q/p ≠ 355/113 but 	gives about the same or better estimate.</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0 </a:t>
            </a:r>
            <a:r>
              <a:rPr lang="en-US" dirty="0">
                <a:latin typeface="Times New Roman" pitchFamily="18" charset="0"/>
                <a:cs typeface="Times New Roman" pitchFamily="18" charset="0"/>
              </a:rPr>
              <a:t>&lt; 355/113 – </a:t>
            </a:r>
            <a:r>
              <a:rPr lang="el-GR" dirty="0">
                <a:latin typeface="Times New Roman" pitchFamily="18" charset="0"/>
                <a:cs typeface="Times New Roman" pitchFamily="18" charset="0"/>
              </a:rPr>
              <a:t>π</a:t>
            </a:r>
            <a:r>
              <a:rPr lang="en-US" dirty="0">
                <a:latin typeface="Times New Roman" pitchFamily="18" charset="0"/>
                <a:cs typeface="Times New Roman" pitchFamily="18" charset="0"/>
              </a:rPr>
              <a:t> &lt; </a:t>
            </a:r>
            <a:r>
              <a:rPr lang="en-US" dirty="0" smtClean="0">
                <a:latin typeface="Times New Roman" pitchFamily="18" charset="0"/>
                <a:cs typeface="Times New Roman" pitchFamily="18" charset="0"/>
              </a:rPr>
              <a:t>0.00000026677</a:t>
            </a:r>
          </a:p>
          <a:p>
            <a:pPr marL="0" indent="0">
              <a:buNone/>
            </a:pPr>
            <a:r>
              <a:rPr lang="en-US" dirty="0" smtClean="0">
                <a:latin typeface="Times New Roman" pitchFamily="18" charset="0"/>
                <a:cs typeface="Times New Roman" pitchFamily="18" charset="0"/>
              </a:rPr>
              <a:t>–0.00000026677 &lt;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 – q/p &lt; 0.00000026677</a:t>
            </a:r>
          </a:p>
          <a:p>
            <a:pPr marL="0" indent="0">
              <a:buNone/>
            </a:pPr>
            <a:r>
              <a:rPr lang="en-US" dirty="0" smtClean="0">
                <a:latin typeface="Times New Roman" pitchFamily="18" charset="0"/>
                <a:cs typeface="Times New Roman" pitchFamily="18" charset="0"/>
              </a:rPr>
              <a:t>Add</a:t>
            </a:r>
          </a:p>
          <a:p>
            <a:pPr marL="0" indent="0">
              <a:buNone/>
            </a:pPr>
            <a:r>
              <a:rPr lang="en-US" sz="2800" dirty="0" smtClean="0">
                <a:latin typeface="Times New Roman" pitchFamily="18" charset="0"/>
                <a:cs typeface="Times New Roman" pitchFamily="18" charset="0"/>
              </a:rPr>
              <a:t>–0.00000026677 &lt; 355/113 – q/p &lt; 2×0.00000026677</a:t>
            </a:r>
          </a:p>
          <a:p>
            <a:pPr marL="0" indent="0">
              <a:buNone/>
            </a:pPr>
            <a:r>
              <a:rPr lang="en-US" dirty="0" smtClean="0">
                <a:latin typeface="Times New Roman" pitchFamily="18" charset="0"/>
                <a:cs typeface="Times New Roman" pitchFamily="18" charset="0"/>
              </a:rPr>
              <a:t>|355/113 – q/p| = |(355p–113q)/113p| </a:t>
            </a:r>
          </a:p>
          <a:p>
            <a:pPr marL="0" indent="0">
              <a:buNone/>
            </a:pPr>
            <a:r>
              <a:rPr lang="en-US" dirty="0" smtClean="0">
                <a:latin typeface="Times New Roman" pitchFamily="18" charset="0"/>
                <a:cs typeface="Times New Roman" pitchFamily="18" charset="0"/>
              </a:rPr>
              <a:t>                         &lt; </a:t>
            </a:r>
            <a:r>
              <a:rPr lang="en-US" dirty="0">
                <a:latin typeface="Times New Roman" pitchFamily="18" charset="0"/>
                <a:cs typeface="Times New Roman" pitchFamily="18" charset="0"/>
              </a:rPr>
              <a:t>2×0.00000026677</a:t>
            </a:r>
          </a:p>
          <a:p>
            <a:pPr marL="0" indent="0">
              <a:buNone/>
            </a:pPr>
            <a:endParaRPr lang="en-US"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78260066"/>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itchFamily="18" charset="0"/>
                <a:cs typeface="Times New Roman" pitchFamily="18" charset="0"/>
              </a:rPr>
              <a:t>Since q/p ≠ 355/113, so |355p – 113q| &gt; 0.</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But p &amp; q are integers, so |355p–113q| &gt; 1.</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So, 1/113p ≤ |(355p–113q)/113p| </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&lt; 2×0.00000026677</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p &gt; 1/(113×2×0.00000026677) &gt; 16586.</a:t>
            </a:r>
          </a:p>
        </p:txBody>
      </p:sp>
    </p:spTree>
    <p:extLst>
      <p:ext uri="{BB962C8B-B14F-4D97-AF65-F5344CB8AC3E}">
        <p14:creationId xmlns:p14="http://schemas.microsoft.com/office/powerpoint/2010/main" val="191221253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latin typeface="Times New Roman" pitchFamily="18" charset="0"/>
                <a:cs typeface="Times New Roman" pitchFamily="18" charset="0"/>
              </a:rPr>
              <a:t>In fact, 52163/16604 = 3.141592</a:t>
            </a:r>
            <a:r>
              <a:rPr lang="en-US" dirty="0">
                <a:solidFill>
                  <a:srgbClr val="FF0000"/>
                </a:solidFill>
                <a:latin typeface="Times New Roman" pitchFamily="18" charset="0"/>
                <a:cs typeface="Times New Roman" pitchFamily="18" charset="0"/>
              </a:rPr>
              <a:t>387</a:t>
            </a:r>
            <a:r>
              <a:rPr lang="en-US" dirty="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                     355/113 </a:t>
            </a:r>
            <a:r>
              <a:rPr lang="en-US" dirty="0">
                <a:latin typeface="Times New Roman" pitchFamily="18" charset="0"/>
                <a:cs typeface="Times New Roman" pitchFamily="18" charset="0"/>
              </a:rPr>
              <a:t>= 3.141592</a:t>
            </a:r>
            <a:r>
              <a:rPr lang="en-US" dirty="0">
                <a:solidFill>
                  <a:srgbClr val="FF0000"/>
                </a:solidFill>
                <a:latin typeface="Times New Roman" pitchFamily="18" charset="0"/>
                <a:cs typeface="Times New Roman" pitchFamily="18" charset="0"/>
              </a:rPr>
              <a:t>2035</a:t>
            </a:r>
            <a:r>
              <a:rPr lang="en-US" dirty="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                                π </a:t>
            </a:r>
            <a:r>
              <a:rPr lang="en-US" dirty="0">
                <a:latin typeface="Times New Roman" pitchFamily="18" charset="0"/>
                <a:cs typeface="Times New Roman" pitchFamily="18" charset="0"/>
              </a:rPr>
              <a:t>= 3.1415926535897</a:t>
            </a:r>
            <a:r>
              <a:rPr lang="en-US" dirty="0" smtClean="0">
                <a:latin typeface="Times New Roman" pitchFamily="18" charset="0"/>
                <a:cs typeface="Times New Roman" pitchFamily="18" charset="0"/>
              </a:rPr>
              <a:t>…</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Using 16604 gives us 6 decimal accuracy just 	like 113 but 16604 is more than 100 times 	larger than 113</a:t>
            </a:r>
            <a:endParaRPr lang="en-US" dirty="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032869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pPr marL="0" indent="0">
              <a:buNone/>
            </a:pPr>
            <a:endParaRPr lang="en-US"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en-US" sz="9600" dirty="0" smtClean="0">
                <a:latin typeface="Times New Roman" pitchFamily="18" charset="0"/>
                <a:cs typeface="Times New Roman" pitchFamily="18" charset="0"/>
              </a:rPr>
              <a:t>WHY ?</a:t>
            </a:r>
            <a:endParaRPr lang="en-US" sz="9600" dirty="0">
              <a:latin typeface="Times New Roman" pitchFamily="18" charset="0"/>
              <a:cs typeface="Times New Roman" pitchFamily="18" charset="0"/>
            </a:endParaRPr>
          </a:p>
        </p:txBody>
      </p:sp>
    </p:spTree>
    <p:extLst>
      <p:ext uri="{BB962C8B-B14F-4D97-AF65-F5344CB8AC3E}">
        <p14:creationId xmlns:p14="http://schemas.microsoft.com/office/powerpoint/2010/main" val="3640722890"/>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How Did Joe Get 355/113?</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itchFamily="18" charset="0"/>
                <a:cs typeface="Times New Roman" pitchFamily="18" charset="0"/>
              </a:rPr>
              <a:t>It is a mystery since Joe did not write it down 	or publish it on internet.</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Let us find one possible way that he could have 	done it.</a:t>
            </a:r>
          </a:p>
          <a:p>
            <a:pPr marL="0" indent="0">
              <a:buNone/>
            </a:pPr>
            <a:endParaRPr lang="en-US" dirty="0">
              <a:latin typeface="Times New Roman" pitchFamily="18" charset="0"/>
              <a:cs typeface="Times New Roman" pitchFamily="18" charset="0"/>
            </a:endParaRPr>
          </a:p>
          <a:p>
            <a:pPr marL="0" indent="0">
              <a:buNone/>
            </a:pPr>
            <a:r>
              <a:rPr lang="en-US" b="1" dirty="0" smtClean="0">
                <a:latin typeface="Times New Roman" pitchFamily="18" charset="0"/>
                <a:cs typeface="Times New Roman" pitchFamily="18" charset="0"/>
              </a:rPr>
              <a:t>Remember: </a:t>
            </a:r>
            <a:r>
              <a:rPr lang="en-US" dirty="0" smtClean="0">
                <a:latin typeface="Times New Roman" pitchFamily="18" charset="0"/>
                <a:cs typeface="Times New Roman" pitchFamily="18" charset="0"/>
              </a:rPr>
              <a:t>We are not trying to get a good 	estimate for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 We are trying to find a good 	fraction to estimate </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085867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 = 3 + 0.141592653… = 3 + </a:t>
            </a:r>
            <a:r>
              <a:rPr lang="en-US" sz="3500" i="1" dirty="0" smtClean="0">
                <a:latin typeface="Times New Roman" pitchFamily="18" charset="0"/>
                <a:cs typeface="Times New Roman" pitchFamily="18" charset="0"/>
              </a:rPr>
              <a:t>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3 + 1/(1/</a:t>
            </a:r>
            <a:r>
              <a:rPr lang="en-US" i="1" dirty="0" smtClean="0">
                <a:latin typeface="Times New Roman" pitchFamily="18" charset="0"/>
                <a:cs typeface="Times New Roman" pitchFamily="18" charset="0"/>
              </a:rPr>
              <a:t> a</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t>
            </a:r>
          </a:p>
          <a:p>
            <a:pPr marL="0" indent="0">
              <a:buNone/>
            </a:pPr>
            <a:endParaRPr lang="en-US" dirty="0" smtClean="0">
              <a:latin typeface="Times New Roman" pitchFamily="18" charset="0"/>
              <a:cs typeface="Times New Roman" pitchFamily="18" charset="0"/>
            </a:endParaRPr>
          </a:p>
          <a:p>
            <a:pPr marL="0" indent="0">
              <a:buNone/>
            </a:pPr>
            <a:r>
              <a:rPr lang="en-US" kern="0" dirty="0" smtClean="0">
                <a:latin typeface="Times New Roman" pitchFamily="18" charset="0"/>
                <a:cs typeface="Times New Roman" pitchFamily="18" charset="0"/>
              </a:rPr>
              <a:t>1/</a:t>
            </a:r>
            <a:r>
              <a:rPr lang="en-US" i="1" kern="0" dirty="0" smtClean="0">
                <a:latin typeface="Times New Roman" pitchFamily="18" charset="0"/>
                <a:cs typeface="Times New Roman" pitchFamily="18" charset="0"/>
              </a:rPr>
              <a:t>a</a:t>
            </a:r>
            <a:r>
              <a:rPr lang="en-US" kern="0" baseline="-25000" dirty="0" smtClean="0">
                <a:latin typeface="Times New Roman" pitchFamily="18" charset="0"/>
                <a:cs typeface="Times New Roman" pitchFamily="18" charset="0"/>
              </a:rPr>
              <a:t>1</a:t>
            </a:r>
            <a:r>
              <a:rPr lang="en-US" kern="0" dirty="0" smtClean="0">
                <a:latin typeface="Times New Roman" pitchFamily="18" charset="0"/>
                <a:cs typeface="Times New Roman" pitchFamily="18" charset="0"/>
              </a:rPr>
              <a:t> = 1/0.141592653 = 7.062513305… = 7 + </a:t>
            </a:r>
            <a:r>
              <a:rPr lang="en-US" i="1" kern="0" dirty="0" smtClean="0">
                <a:latin typeface="Times New Roman" pitchFamily="18" charset="0"/>
                <a:cs typeface="Times New Roman" pitchFamily="18" charset="0"/>
              </a:rPr>
              <a:t>a</a:t>
            </a:r>
            <a:r>
              <a:rPr lang="en-US" kern="0" baseline="-25000" dirty="0" smtClean="0">
                <a:latin typeface="Times New Roman" pitchFamily="18" charset="0"/>
                <a:cs typeface="Times New Roman" pitchFamily="18" charset="0"/>
              </a:rPr>
              <a:t>2</a:t>
            </a:r>
          </a:p>
          <a:p>
            <a:pPr marL="0" indent="0">
              <a:buNone/>
            </a:pPr>
            <a:r>
              <a:rPr lang="en-US" sz="4800" kern="0" baseline="-25000" dirty="0" smtClean="0">
                <a:latin typeface="Times New Roman" pitchFamily="18" charset="0"/>
                <a:cs typeface="Times New Roman" pitchFamily="18" charset="0"/>
              </a:rPr>
              <a:t>So,</a:t>
            </a:r>
          </a:p>
          <a:p>
            <a:pPr marL="0" lvl="0" indent="0">
              <a:buNone/>
            </a:pPr>
            <a:r>
              <a:rPr lang="el-GR" dirty="0">
                <a:solidFill>
                  <a:prstClr val="black"/>
                </a:solidFill>
                <a:latin typeface="Times New Roman" pitchFamily="18" charset="0"/>
                <a:cs typeface="Times New Roman" pitchFamily="18" charset="0"/>
              </a:rPr>
              <a:t>π</a:t>
            </a:r>
            <a:r>
              <a:rPr lang="en-US" dirty="0">
                <a:solidFill>
                  <a:prstClr val="black"/>
                </a:solidFill>
                <a:latin typeface="Times New Roman" pitchFamily="18" charset="0"/>
                <a:cs typeface="Times New Roman" pitchFamily="18" charset="0"/>
              </a:rPr>
              <a:t> = </a:t>
            </a:r>
            <a:r>
              <a:rPr lang="en-US" dirty="0" smtClean="0">
                <a:solidFill>
                  <a:prstClr val="black"/>
                </a:solidFill>
                <a:latin typeface="Times New Roman" pitchFamily="18" charset="0"/>
                <a:cs typeface="Times New Roman" pitchFamily="18" charset="0"/>
              </a:rPr>
              <a:t>3 </a:t>
            </a:r>
            <a:r>
              <a:rPr lang="en-US" dirty="0">
                <a:solidFill>
                  <a:prstClr val="black"/>
                </a:solidFill>
                <a:latin typeface="Times New Roman" pitchFamily="18" charset="0"/>
                <a:cs typeface="Times New Roman" pitchFamily="18" charset="0"/>
              </a:rPr>
              <a:t>+ </a:t>
            </a:r>
            <a:r>
              <a:rPr lang="en-US" sz="3500" i="1" dirty="0">
                <a:solidFill>
                  <a:prstClr val="black"/>
                </a:solidFill>
                <a:latin typeface="Times New Roman" pitchFamily="18" charset="0"/>
                <a:cs typeface="Times New Roman" pitchFamily="18" charset="0"/>
              </a:rPr>
              <a:t>a</a:t>
            </a:r>
            <a:r>
              <a:rPr lang="en-US" baseline="-25000" dirty="0">
                <a:solidFill>
                  <a:prstClr val="black"/>
                </a:solidFill>
                <a:latin typeface="Times New Roman" pitchFamily="18" charset="0"/>
                <a:cs typeface="Times New Roman" pitchFamily="18" charset="0"/>
              </a:rPr>
              <a:t>1</a:t>
            </a:r>
            <a:r>
              <a:rPr lang="en-US" dirty="0">
                <a:solidFill>
                  <a:prstClr val="black"/>
                </a:solidFill>
                <a:latin typeface="Times New Roman" pitchFamily="18" charset="0"/>
                <a:cs typeface="Times New Roman" pitchFamily="18" charset="0"/>
              </a:rPr>
              <a:t> = 3 + 1/(1/</a:t>
            </a:r>
            <a:r>
              <a:rPr lang="en-US" i="1" dirty="0">
                <a:solidFill>
                  <a:prstClr val="black"/>
                </a:solidFill>
                <a:latin typeface="Times New Roman" pitchFamily="18" charset="0"/>
                <a:cs typeface="Times New Roman" pitchFamily="18" charset="0"/>
              </a:rPr>
              <a:t> a</a:t>
            </a:r>
            <a:r>
              <a:rPr lang="en-US" baseline="-25000" dirty="0">
                <a:solidFill>
                  <a:prstClr val="black"/>
                </a:solidFill>
                <a:latin typeface="Times New Roman" pitchFamily="18" charset="0"/>
                <a:cs typeface="Times New Roman" pitchFamily="18" charset="0"/>
              </a:rPr>
              <a:t>1</a:t>
            </a:r>
            <a:r>
              <a:rPr lang="en-US" dirty="0" smtClean="0">
                <a:solidFill>
                  <a:prstClr val="black"/>
                </a:solidFill>
                <a:latin typeface="Times New Roman" pitchFamily="18" charset="0"/>
                <a:cs typeface="Times New Roman" pitchFamily="18" charset="0"/>
              </a:rPr>
              <a:t>) = 3 + 1/(7+</a:t>
            </a:r>
            <a:r>
              <a:rPr lang="en-US" i="1" kern="0" dirty="0" smtClean="0">
                <a:solidFill>
                  <a:prstClr val="black"/>
                </a:solidFill>
                <a:latin typeface="Times New Roman" pitchFamily="18" charset="0"/>
                <a:cs typeface="Times New Roman" pitchFamily="18" charset="0"/>
              </a:rPr>
              <a:t>a</a:t>
            </a:r>
            <a:r>
              <a:rPr lang="en-US" kern="0" baseline="-25000" dirty="0" smtClean="0">
                <a:solidFill>
                  <a:prstClr val="black"/>
                </a:solidFill>
                <a:latin typeface="Times New Roman" pitchFamily="18" charset="0"/>
                <a:cs typeface="Times New Roman" pitchFamily="18" charset="0"/>
              </a:rPr>
              <a:t>2</a:t>
            </a:r>
            <a:r>
              <a:rPr lang="en-US" dirty="0" smtClean="0">
                <a:solidFill>
                  <a:prstClr val="black"/>
                </a:solidFill>
                <a:latin typeface="Times New Roman" pitchFamily="18" charset="0"/>
                <a:cs typeface="Times New Roman" pitchFamily="18" charset="0"/>
              </a:rPr>
              <a:t>) ≈ 3 + 1/7 							  = 22/7</a:t>
            </a:r>
            <a:endParaRPr lang="en-US" dirty="0">
              <a:solidFill>
                <a:prstClr val="black"/>
              </a:solidFill>
              <a:latin typeface="Times New Roman" pitchFamily="18" charset="0"/>
              <a:cs typeface="Times New Roman" pitchFamily="18" charset="0"/>
            </a:endParaRPr>
          </a:p>
          <a:p>
            <a:pPr marL="0" indent="0">
              <a:buNone/>
            </a:pPr>
            <a:endParaRPr lang="en-US" kern="0" baseline="-25000" dirty="0" smtClean="0">
              <a:latin typeface="Times New Roman" pitchFamily="18" charset="0"/>
              <a:cs typeface="Times New Roman" pitchFamily="18" charset="0"/>
            </a:endParaRPr>
          </a:p>
          <a:p>
            <a:pPr marL="0" indent="0">
              <a:buNone/>
            </a:pPr>
            <a:endParaRPr lang="en-US" kern="0" baseline="-2500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691733806"/>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kern="0" dirty="0" smtClean="0">
                <a:latin typeface="Times New Roman" pitchFamily="18" charset="0"/>
                <a:cs typeface="Times New Roman" pitchFamily="18" charset="0"/>
              </a:rPr>
              <a:t>1/</a:t>
            </a:r>
            <a:r>
              <a:rPr lang="en-US" i="1" kern="0" dirty="0" smtClean="0">
                <a:latin typeface="Times New Roman" pitchFamily="18" charset="0"/>
                <a:cs typeface="Times New Roman" pitchFamily="18" charset="0"/>
              </a:rPr>
              <a:t>a</a:t>
            </a:r>
            <a:r>
              <a:rPr lang="en-US" kern="0" baseline="-25000" dirty="0" smtClean="0">
                <a:latin typeface="Times New Roman" pitchFamily="18" charset="0"/>
                <a:cs typeface="Times New Roman" pitchFamily="18" charset="0"/>
              </a:rPr>
              <a:t>2</a:t>
            </a:r>
            <a:r>
              <a:rPr lang="en-US" kern="0" dirty="0" smtClean="0">
                <a:latin typeface="Times New Roman" pitchFamily="18" charset="0"/>
                <a:cs typeface="Times New Roman" pitchFamily="18" charset="0"/>
              </a:rPr>
              <a:t> = 1/0.062513305 = 15.99659454…= 15 + </a:t>
            </a:r>
            <a:r>
              <a:rPr lang="en-US" i="1" kern="0" dirty="0" smtClean="0">
                <a:latin typeface="Times New Roman" pitchFamily="18" charset="0"/>
                <a:cs typeface="Times New Roman" pitchFamily="18" charset="0"/>
              </a:rPr>
              <a:t>a</a:t>
            </a:r>
            <a:r>
              <a:rPr lang="en-US" kern="0" baseline="-25000" dirty="0" smtClean="0">
                <a:latin typeface="Times New Roman" pitchFamily="18" charset="0"/>
                <a:cs typeface="Times New Roman" pitchFamily="18" charset="0"/>
              </a:rPr>
              <a:t>3</a:t>
            </a:r>
          </a:p>
          <a:p>
            <a:pPr marL="0" indent="0">
              <a:buNone/>
            </a:pPr>
            <a:r>
              <a:rPr lang="en-US" kern="0" baseline="-25000" dirty="0" smtClean="0">
                <a:latin typeface="Times New Roman" pitchFamily="18" charset="0"/>
                <a:cs typeface="Times New Roman" pitchFamily="18" charset="0"/>
              </a:rPr>
              <a:t>So,</a:t>
            </a:r>
          </a:p>
          <a:p>
            <a:pPr marL="0" lvl="0" indent="0">
              <a:buNone/>
            </a:pPr>
            <a:r>
              <a:rPr lang="el-GR" dirty="0">
                <a:solidFill>
                  <a:prstClr val="black"/>
                </a:solidFill>
                <a:latin typeface="Times New Roman" pitchFamily="18" charset="0"/>
                <a:cs typeface="Times New Roman" pitchFamily="18" charset="0"/>
              </a:rPr>
              <a:t>π</a:t>
            </a:r>
            <a:r>
              <a:rPr lang="en-US" dirty="0">
                <a:solidFill>
                  <a:prstClr val="black"/>
                </a:solidFill>
                <a:latin typeface="Times New Roman" pitchFamily="18" charset="0"/>
                <a:cs typeface="Times New Roman" pitchFamily="18" charset="0"/>
              </a:rPr>
              <a:t> = </a:t>
            </a:r>
            <a:r>
              <a:rPr lang="en-US" dirty="0" smtClean="0">
                <a:solidFill>
                  <a:prstClr val="black"/>
                </a:solidFill>
                <a:latin typeface="Times New Roman" pitchFamily="18" charset="0"/>
                <a:cs typeface="Times New Roman" pitchFamily="18" charset="0"/>
              </a:rPr>
              <a:t>3 + 1/(7+(1/(15+</a:t>
            </a:r>
            <a:r>
              <a:rPr lang="en-US" i="1" kern="0" dirty="0" smtClean="0">
                <a:solidFill>
                  <a:prstClr val="black"/>
                </a:solidFill>
                <a:latin typeface="Times New Roman" pitchFamily="18" charset="0"/>
                <a:cs typeface="Times New Roman" pitchFamily="18" charset="0"/>
              </a:rPr>
              <a:t>a</a:t>
            </a:r>
            <a:r>
              <a:rPr lang="en-US" kern="0" baseline="-25000" dirty="0" smtClean="0">
                <a:solidFill>
                  <a:prstClr val="black"/>
                </a:solidFill>
                <a:latin typeface="Times New Roman" pitchFamily="18" charset="0"/>
                <a:cs typeface="Times New Roman" pitchFamily="18" charset="0"/>
              </a:rPr>
              <a:t>3</a:t>
            </a:r>
            <a:r>
              <a:rPr lang="en-US" dirty="0" smtClean="0">
                <a:solidFill>
                  <a:prstClr val="black"/>
                </a:solidFill>
                <a:latin typeface="Times New Roman" pitchFamily="18" charset="0"/>
                <a:cs typeface="Times New Roman" pitchFamily="18" charset="0"/>
              </a:rPr>
              <a:t>))) ≈ 3 + 1/(7+1/15) </a:t>
            </a:r>
          </a:p>
          <a:p>
            <a:pPr marL="0" lvl="0" indent="0">
              <a:buNone/>
            </a:pPr>
            <a:r>
              <a:rPr lang="en-US" dirty="0">
                <a:solidFill>
                  <a:prstClr val="black"/>
                </a:solidFill>
                <a:latin typeface="Times New Roman" pitchFamily="18" charset="0"/>
                <a:cs typeface="Times New Roman" pitchFamily="18" charset="0"/>
              </a:rPr>
              <a:t>	</a:t>
            </a:r>
            <a:r>
              <a:rPr lang="en-US" dirty="0" smtClean="0">
                <a:solidFill>
                  <a:prstClr val="black"/>
                </a:solidFill>
                <a:latin typeface="Times New Roman" pitchFamily="18" charset="0"/>
                <a:cs typeface="Times New Roman" pitchFamily="18" charset="0"/>
              </a:rPr>
              <a:t>			      = 333/106</a:t>
            </a:r>
          </a:p>
          <a:p>
            <a:pPr marL="0" lvl="0" indent="0">
              <a:buNone/>
            </a:pPr>
            <a:r>
              <a:rPr lang="en-US" kern="0" dirty="0" smtClean="0">
                <a:solidFill>
                  <a:prstClr val="black"/>
                </a:solidFill>
                <a:latin typeface="Times New Roman" pitchFamily="18" charset="0"/>
                <a:cs typeface="Times New Roman" pitchFamily="18" charset="0"/>
              </a:rPr>
              <a:t>1/</a:t>
            </a:r>
            <a:r>
              <a:rPr lang="en-US" i="1" kern="0" dirty="0" smtClean="0">
                <a:solidFill>
                  <a:prstClr val="black"/>
                </a:solidFill>
                <a:latin typeface="Times New Roman" pitchFamily="18" charset="0"/>
                <a:cs typeface="Times New Roman" pitchFamily="18" charset="0"/>
              </a:rPr>
              <a:t>a</a:t>
            </a:r>
            <a:r>
              <a:rPr lang="en-US" kern="0" baseline="-25000" dirty="0" smtClean="0">
                <a:solidFill>
                  <a:prstClr val="black"/>
                </a:solidFill>
                <a:latin typeface="Times New Roman" pitchFamily="18" charset="0"/>
                <a:cs typeface="Times New Roman" pitchFamily="18" charset="0"/>
              </a:rPr>
              <a:t>3</a:t>
            </a:r>
            <a:r>
              <a:rPr lang="en-US" kern="0" dirty="0" smtClean="0">
                <a:solidFill>
                  <a:prstClr val="black"/>
                </a:solidFill>
                <a:latin typeface="Times New Roman" pitchFamily="18" charset="0"/>
                <a:cs typeface="Times New Roman" pitchFamily="18" charset="0"/>
              </a:rPr>
              <a:t> </a:t>
            </a:r>
            <a:r>
              <a:rPr lang="en-US" kern="0" dirty="0">
                <a:solidFill>
                  <a:prstClr val="black"/>
                </a:solidFill>
                <a:latin typeface="Times New Roman" pitchFamily="18" charset="0"/>
                <a:cs typeface="Times New Roman" pitchFamily="18" charset="0"/>
              </a:rPr>
              <a:t>= </a:t>
            </a:r>
            <a:r>
              <a:rPr lang="en-US" kern="0" dirty="0" smtClean="0">
                <a:solidFill>
                  <a:prstClr val="black"/>
                </a:solidFill>
                <a:latin typeface="Times New Roman" pitchFamily="18" charset="0"/>
                <a:cs typeface="Times New Roman" pitchFamily="18" charset="0"/>
              </a:rPr>
              <a:t>1/0.99659454 </a:t>
            </a:r>
            <a:r>
              <a:rPr lang="en-US" kern="0" dirty="0">
                <a:solidFill>
                  <a:prstClr val="black"/>
                </a:solidFill>
                <a:latin typeface="Times New Roman" pitchFamily="18" charset="0"/>
                <a:cs typeface="Times New Roman" pitchFamily="18" charset="0"/>
              </a:rPr>
              <a:t>= </a:t>
            </a:r>
            <a:r>
              <a:rPr lang="en-US" kern="0" dirty="0" smtClean="0">
                <a:solidFill>
                  <a:prstClr val="black"/>
                </a:solidFill>
                <a:latin typeface="Times New Roman" pitchFamily="18" charset="0"/>
                <a:cs typeface="Times New Roman" pitchFamily="18" charset="0"/>
              </a:rPr>
              <a:t>1.003417097…= 1 </a:t>
            </a:r>
            <a:r>
              <a:rPr lang="en-US" kern="0" dirty="0">
                <a:solidFill>
                  <a:prstClr val="black"/>
                </a:solidFill>
                <a:latin typeface="Times New Roman" pitchFamily="18" charset="0"/>
                <a:cs typeface="Times New Roman" pitchFamily="18" charset="0"/>
              </a:rPr>
              <a:t>+ </a:t>
            </a:r>
            <a:r>
              <a:rPr lang="en-US" i="1" kern="0" dirty="0" smtClean="0">
                <a:solidFill>
                  <a:prstClr val="black"/>
                </a:solidFill>
                <a:latin typeface="Times New Roman" pitchFamily="18" charset="0"/>
                <a:cs typeface="Times New Roman" pitchFamily="18" charset="0"/>
              </a:rPr>
              <a:t>a</a:t>
            </a:r>
            <a:r>
              <a:rPr lang="en-US" kern="0" baseline="-25000" dirty="0" smtClean="0">
                <a:solidFill>
                  <a:prstClr val="black"/>
                </a:solidFill>
                <a:latin typeface="Times New Roman" pitchFamily="18" charset="0"/>
                <a:cs typeface="Times New Roman" pitchFamily="18" charset="0"/>
              </a:rPr>
              <a:t>4</a:t>
            </a:r>
            <a:endParaRPr lang="en-US" kern="0" baseline="-25000" dirty="0">
              <a:solidFill>
                <a:prstClr val="black"/>
              </a:solidFill>
              <a:latin typeface="Times New Roman" pitchFamily="18" charset="0"/>
              <a:cs typeface="Times New Roman" pitchFamily="18" charset="0"/>
            </a:endParaRPr>
          </a:p>
          <a:p>
            <a:pPr marL="0" lvl="0" indent="0">
              <a:buNone/>
            </a:pPr>
            <a:r>
              <a:rPr lang="en-US" kern="0" baseline="-25000" dirty="0">
                <a:solidFill>
                  <a:prstClr val="black"/>
                </a:solidFill>
                <a:latin typeface="Times New Roman" pitchFamily="18" charset="0"/>
                <a:cs typeface="Times New Roman" pitchFamily="18" charset="0"/>
              </a:rPr>
              <a:t>So,</a:t>
            </a:r>
          </a:p>
          <a:p>
            <a:pPr marL="0" lvl="0" indent="0">
              <a:buNone/>
            </a:pPr>
            <a:r>
              <a:rPr lang="el-GR" dirty="0">
                <a:solidFill>
                  <a:prstClr val="black"/>
                </a:solidFill>
                <a:latin typeface="Times New Roman" pitchFamily="18" charset="0"/>
                <a:cs typeface="Times New Roman" pitchFamily="18" charset="0"/>
              </a:rPr>
              <a:t>π</a:t>
            </a:r>
            <a:r>
              <a:rPr lang="en-US" dirty="0">
                <a:solidFill>
                  <a:prstClr val="black"/>
                </a:solidFill>
                <a:latin typeface="Times New Roman" pitchFamily="18" charset="0"/>
                <a:cs typeface="Times New Roman" pitchFamily="18" charset="0"/>
              </a:rPr>
              <a:t> = 3 + 1/(7+(1/(</a:t>
            </a:r>
            <a:r>
              <a:rPr lang="en-US" dirty="0" smtClean="0">
                <a:solidFill>
                  <a:prstClr val="black"/>
                </a:solidFill>
                <a:latin typeface="Times New Roman" pitchFamily="18" charset="0"/>
                <a:cs typeface="Times New Roman" pitchFamily="18" charset="0"/>
              </a:rPr>
              <a:t>15+1/(1+</a:t>
            </a:r>
            <a:r>
              <a:rPr lang="en-US" i="1" kern="0" dirty="0" smtClean="0">
                <a:solidFill>
                  <a:prstClr val="black"/>
                </a:solidFill>
                <a:latin typeface="Times New Roman" pitchFamily="18" charset="0"/>
                <a:cs typeface="Times New Roman" pitchFamily="18" charset="0"/>
              </a:rPr>
              <a:t>a</a:t>
            </a:r>
            <a:r>
              <a:rPr lang="en-US" kern="0" baseline="-25000" dirty="0" smtClean="0">
                <a:solidFill>
                  <a:prstClr val="black"/>
                </a:solidFill>
                <a:latin typeface="Times New Roman" pitchFamily="18" charset="0"/>
                <a:cs typeface="Times New Roman" pitchFamily="18" charset="0"/>
              </a:rPr>
              <a:t>4</a:t>
            </a:r>
            <a:r>
              <a:rPr lang="en-US" dirty="0" smtClean="0">
                <a:solidFill>
                  <a:prstClr val="black"/>
                </a:solidFill>
                <a:latin typeface="Times New Roman" pitchFamily="18" charset="0"/>
                <a:cs typeface="Times New Roman" pitchFamily="18" charset="0"/>
              </a:rPr>
              <a:t>)))) </a:t>
            </a:r>
          </a:p>
          <a:p>
            <a:pPr marL="0" lvl="0" indent="0">
              <a:buNone/>
            </a:pPr>
            <a:r>
              <a:rPr lang="en-US" dirty="0">
                <a:solidFill>
                  <a:prstClr val="black"/>
                </a:solidFill>
                <a:latin typeface="Times New Roman" pitchFamily="18" charset="0"/>
                <a:cs typeface="Times New Roman" pitchFamily="18" charset="0"/>
              </a:rPr>
              <a:t>	</a:t>
            </a:r>
            <a:r>
              <a:rPr lang="en-US" dirty="0" smtClean="0">
                <a:solidFill>
                  <a:prstClr val="black"/>
                </a:solidFill>
                <a:latin typeface="Times New Roman" pitchFamily="18" charset="0"/>
                <a:cs typeface="Times New Roman" pitchFamily="18" charset="0"/>
              </a:rPr>
              <a:t>	≈ </a:t>
            </a:r>
            <a:r>
              <a:rPr lang="en-US" dirty="0">
                <a:solidFill>
                  <a:prstClr val="black"/>
                </a:solidFill>
                <a:latin typeface="Times New Roman" pitchFamily="18" charset="0"/>
                <a:cs typeface="Times New Roman" pitchFamily="18" charset="0"/>
              </a:rPr>
              <a:t>3 + 1/(7+1</a:t>
            </a:r>
            <a:r>
              <a:rPr lang="en-US" dirty="0" smtClean="0">
                <a:solidFill>
                  <a:prstClr val="black"/>
                </a:solidFill>
                <a:latin typeface="Times New Roman" pitchFamily="18" charset="0"/>
                <a:cs typeface="Times New Roman" pitchFamily="18" charset="0"/>
              </a:rPr>
              <a:t>/(15+1)) = </a:t>
            </a:r>
            <a:r>
              <a:rPr lang="en-US" dirty="0" smtClean="0">
                <a:solidFill>
                  <a:srgbClr val="C00000"/>
                </a:solidFill>
                <a:latin typeface="Times New Roman" pitchFamily="18" charset="0"/>
                <a:cs typeface="Times New Roman" pitchFamily="18" charset="0"/>
              </a:rPr>
              <a:t>355/113</a:t>
            </a:r>
            <a:endParaRPr lang="en-US" dirty="0">
              <a:solidFill>
                <a:srgbClr val="C00000"/>
              </a:solidFill>
              <a:latin typeface="Times New Roman" pitchFamily="18" charset="0"/>
              <a:cs typeface="Times New Roman" pitchFamily="18" charset="0"/>
            </a:endParaRPr>
          </a:p>
          <a:p>
            <a:pPr marL="0" lvl="0" indent="0">
              <a:buNone/>
            </a:pPr>
            <a:endParaRPr lang="en-US" dirty="0">
              <a:solidFill>
                <a:prstClr val="black"/>
              </a:solidFill>
              <a:latin typeface="Times New Roman" pitchFamily="18" charset="0"/>
              <a:cs typeface="Times New Roman" pitchFamily="18" charset="0"/>
            </a:endParaRPr>
          </a:p>
          <a:p>
            <a:pPr marL="0" indent="0">
              <a:buNone/>
            </a:pPr>
            <a:endParaRPr lang="en-US" kern="0" baseline="-25000" dirty="0" smtClean="0">
              <a:latin typeface="Times New Roman" pitchFamily="18" charset="0"/>
              <a:cs typeface="Times New Roman" pitchFamily="18" charset="0"/>
            </a:endParaRPr>
          </a:p>
          <a:p>
            <a:pPr marL="0" indent="0">
              <a:buNone/>
            </a:pPr>
            <a:endParaRPr lang="en-US" kern="0" baseline="-2500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2851548000"/>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458200" cy="4525963"/>
          </a:xfrm>
        </p:spPr>
        <p:txBody>
          <a:bodyPr>
            <a:normAutofit/>
          </a:bodyPr>
          <a:lstStyle/>
          <a:p>
            <a:pPr marL="0" indent="0">
              <a:buNone/>
            </a:pPr>
            <a:r>
              <a:rPr lang="en-US" kern="0" dirty="0" smtClean="0">
                <a:latin typeface="Times New Roman" pitchFamily="18" charset="0"/>
                <a:cs typeface="Times New Roman" pitchFamily="18" charset="0"/>
              </a:rPr>
              <a:t>One More Step:</a:t>
            </a:r>
          </a:p>
          <a:p>
            <a:pPr marL="0" indent="0">
              <a:buNone/>
            </a:pPr>
            <a:r>
              <a:rPr lang="en-US" kern="0" dirty="0" smtClean="0">
                <a:latin typeface="Times New Roman" pitchFamily="18" charset="0"/>
                <a:cs typeface="Times New Roman" pitchFamily="18" charset="0"/>
              </a:rPr>
              <a:t>1/</a:t>
            </a:r>
            <a:r>
              <a:rPr lang="en-US" i="1" kern="0" dirty="0" smtClean="0">
                <a:latin typeface="Times New Roman" pitchFamily="18" charset="0"/>
                <a:cs typeface="Times New Roman" pitchFamily="18" charset="0"/>
              </a:rPr>
              <a:t>a</a:t>
            </a:r>
            <a:r>
              <a:rPr lang="en-US" kern="0" baseline="-25000" dirty="0" smtClean="0">
                <a:latin typeface="Times New Roman" pitchFamily="18" charset="0"/>
                <a:cs typeface="Times New Roman" pitchFamily="18" charset="0"/>
              </a:rPr>
              <a:t>4</a:t>
            </a:r>
            <a:r>
              <a:rPr lang="en-US" kern="0" dirty="0" smtClean="0">
                <a:latin typeface="Times New Roman" pitchFamily="18" charset="0"/>
                <a:cs typeface="Times New Roman" pitchFamily="18" charset="0"/>
              </a:rPr>
              <a:t> = 1/0.003417097 = 292.6460677…= 292 + </a:t>
            </a:r>
            <a:r>
              <a:rPr lang="en-US" i="1" kern="0" dirty="0" smtClean="0">
                <a:latin typeface="Times New Roman" pitchFamily="18" charset="0"/>
                <a:cs typeface="Times New Roman" pitchFamily="18" charset="0"/>
              </a:rPr>
              <a:t>a</a:t>
            </a:r>
            <a:r>
              <a:rPr lang="en-US" kern="0" baseline="-25000" dirty="0" smtClean="0">
                <a:latin typeface="Times New Roman" pitchFamily="18" charset="0"/>
                <a:cs typeface="Times New Roman" pitchFamily="18" charset="0"/>
              </a:rPr>
              <a:t>5</a:t>
            </a:r>
          </a:p>
          <a:p>
            <a:pPr marL="0" indent="0">
              <a:buNone/>
            </a:pPr>
            <a:endParaRPr lang="en-US" kern="0" baseline="-25000" dirty="0" smtClean="0">
              <a:latin typeface="Times New Roman" pitchFamily="18" charset="0"/>
              <a:cs typeface="Times New Roman" pitchFamily="18" charset="0"/>
            </a:endParaRPr>
          </a:p>
          <a:p>
            <a:pPr marL="0" lvl="0" indent="0">
              <a:buNone/>
            </a:pPr>
            <a:r>
              <a:rPr lang="en-US" kern="0" baseline="-25000" dirty="0" smtClean="0">
                <a:solidFill>
                  <a:prstClr val="black"/>
                </a:solidFill>
                <a:latin typeface="Times New Roman" pitchFamily="18" charset="0"/>
                <a:cs typeface="Times New Roman" pitchFamily="18" charset="0"/>
              </a:rPr>
              <a:t>So</a:t>
            </a:r>
            <a:r>
              <a:rPr lang="en-US" kern="0" baseline="-25000" dirty="0">
                <a:solidFill>
                  <a:prstClr val="black"/>
                </a:solidFill>
                <a:latin typeface="Times New Roman" pitchFamily="18" charset="0"/>
                <a:cs typeface="Times New Roman" pitchFamily="18" charset="0"/>
              </a:rPr>
              <a:t>,</a:t>
            </a:r>
          </a:p>
          <a:p>
            <a:pPr marL="0" lvl="0" indent="0">
              <a:buNone/>
            </a:pPr>
            <a:r>
              <a:rPr lang="el-GR" dirty="0">
                <a:solidFill>
                  <a:prstClr val="black"/>
                </a:solidFill>
                <a:latin typeface="Times New Roman" pitchFamily="18" charset="0"/>
                <a:cs typeface="Times New Roman" pitchFamily="18" charset="0"/>
              </a:rPr>
              <a:t>π</a:t>
            </a:r>
            <a:r>
              <a:rPr lang="en-US" dirty="0">
                <a:solidFill>
                  <a:prstClr val="black"/>
                </a:solidFill>
                <a:latin typeface="Times New Roman" pitchFamily="18" charset="0"/>
                <a:cs typeface="Times New Roman" pitchFamily="18" charset="0"/>
              </a:rPr>
              <a:t> = 3 + 1/(7+(1/(</a:t>
            </a:r>
            <a:r>
              <a:rPr lang="en-US" dirty="0" smtClean="0">
                <a:solidFill>
                  <a:prstClr val="black"/>
                </a:solidFill>
                <a:latin typeface="Times New Roman" pitchFamily="18" charset="0"/>
                <a:cs typeface="Times New Roman" pitchFamily="18" charset="0"/>
              </a:rPr>
              <a:t>15+1/(1+(292+</a:t>
            </a:r>
            <a:r>
              <a:rPr lang="en-US" i="1" kern="0" dirty="0" smtClean="0">
                <a:solidFill>
                  <a:prstClr val="black"/>
                </a:solidFill>
                <a:latin typeface="Times New Roman" pitchFamily="18" charset="0"/>
                <a:cs typeface="Times New Roman" pitchFamily="18" charset="0"/>
              </a:rPr>
              <a:t>a</a:t>
            </a:r>
            <a:r>
              <a:rPr lang="en-US" kern="0" baseline="-25000" dirty="0" smtClean="0">
                <a:solidFill>
                  <a:prstClr val="black"/>
                </a:solidFill>
                <a:latin typeface="Times New Roman" pitchFamily="18" charset="0"/>
                <a:cs typeface="Times New Roman" pitchFamily="18" charset="0"/>
              </a:rPr>
              <a:t>5</a:t>
            </a:r>
            <a:r>
              <a:rPr lang="en-US" dirty="0" smtClean="0">
                <a:solidFill>
                  <a:prstClr val="black"/>
                </a:solidFill>
                <a:latin typeface="Times New Roman" pitchFamily="18" charset="0"/>
                <a:cs typeface="Times New Roman" pitchFamily="18" charset="0"/>
              </a:rPr>
              <a:t>))))) </a:t>
            </a:r>
          </a:p>
          <a:p>
            <a:pPr marL="0" lvl="0" indent="0">
              <a:buNone/>
            </a:pPr>
            <a:r>
              <a:rPr lang="en-US" dirty="0">
                <a:solidFill>
                  <a:prstClr val="black"/>
                </a:solidFill>
                <a:latin typeface="Times New Roman" pitchFamily="18" charset="0"/>
                <a:cs typeface="Times New Roman" pitchFamily="18" charset="0"/>
              </a:rPr>
              <a:t>	</a:t>
            </a:r>
            <a:r>
              <a:rPr lang="en-US" dirty="0" smtClean="0">
                <a:solidFill>
                  <a:prstClr val="black"/>
                </a:solidFill>
                <a:latin typeface="Times New Roman" pitchFamily="18" charset="0"/>
                <a:cs typeface="Times New Roman" pitchFamily="18" charset="0"/>
              </a:rPr>
              <a:t>	≈ </a:t>
            </a:r>
            <a:r>
              <a:rPr lang="en-US" dirty="0">
                <a:solidFill>
                  <a:prstClr val="black"/>
                </a:solidFill>
                <a:latin typeface="Times New Roman" pitchFamily="18" charset="0"/>
                <a:cs typeface="Times New Roman" pitchFamily="18" charset="0"/>
              </a:rPr>
              <a:t>3 + 1/(7+1</a:t>
            </a:r>
            <a:r>
              <a:rPr lang="en-US" dirty="0" smtClean="0">
                <a:solidFill>
                  <a:prstClr val="black"/>
                </a:solidFill>
                <a:latin typeface="Times New Roman" pitchFamily="18" charset="0"/>
                <a:cs typeface="Times New Roman" pitchFamily="18" charset="0"/>
              </a:rPr>
              <a:t>/(15+1/(1+1/292))) </a:t>
            </a:r>
          </a:p>
          <a:p>
            <a:pPr marL="0" lvl="0" indent="0">
              <a:buNone/>
            </a:pPr>
            <a:r>
              <a:rPr lang="en-US" dirty="0">
                <a:solidFill>
                  <a:prstClr val="black"/>
                </a:solidFill>
                <a:latin typeface="Times New Roman" pitchFamily="18" charset="0"/>
                <a:cs typeface="Times New Roman" pitchFamily="18" charset="0"/>
              </a:rPr>
              <a:t>	</a:t>
            </a:r>
            <a:r>
              <a:rPr lang="en-US" dirty="0" smtClean="0">
                <a:solidFill>
                  <a:prstClr val="black"/>
                </a:solidFill>
                <a:latin typeface="Times New Roman" pitchFamily="18" charset="0"/>
                <a:cs typeface="Times New Roman" pitchFamily="18" charset="0"/>
              </a:rPr>
              <a:t>	= 103993/33102 </a:t>
            </a:r>
          </a:p>
          <a:p>
            <a:pPr marL="0" lvl="0" indent="0">
              <a:buNone/>
            </a:pPr>
            <a:endParaRPr lang="en-US" dirty="0">
              <a:solidFill>
                <a:prstClr val="black"/>
              </a:solidFill>
              <a:latin typeface="Times New Roman" pitchFamily="18" charset="0"/>
              <a:cs typeface="Times New Roman" pitchFamily="18" charset="0"/>
            </a:endParaRPr>
          </a:p>
          <a:p>
            <a:pPr marL="0" indent="0">
              <a:buNone/>
            </a:pPr>
            <a:endParaRPr lang="en-US" kern="0" baseline="-25000" dirty="0" smtClean="0">
              <a:latin typeface="Times New Roman" pitchFamily="18" charset="0"/>
              <a:cs typeface="Times New Roman" pitchFamily="18" charset="0"/>
            </a:endParaRPr>
          </a:p>
          <a:p>
            <a:pPr marL="0" indent="0">
              <a:buNone/>
            </a:pPr>
            <a:endParaRPr lang="en-US" kern="0" baseline="-2500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153873144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458200" cy="4525963"/>
          </a:xfrm>
        </p:spPr>
        <p:txBody>
          <a:bodyPr>
            <a:normAutofit/>
          </a:bodyPr>
          <a:lstStyle/>
          <a:p>
            <a:pPr marL="0" lvl="0" indent="0">
              <a:buNone/>
            </a:pPr>
            <a:r>
              <a:rPr lang="en-US" dirty="0" smtClean="0">
                <a:solidFill>
                  <a:prstClr val="black"/>
                </a:solidFill>
                <a:latin typeface="Times New Roman" pitchFamily="18" charset="0"/>
                <a:cs typeface="Times New Roman" pitchFamily="18" charset="0"/>
              </a:rPr>
              <a:t>However, 103993/33102 = 3</a:t>
            </a:r>
            <a:r>
              <a:rPr lang="en-US" dirty="0" smtClean="0">
                <a:latin typeface="Times New Roman" pitchFamily="18" charset="0"/>
                <a:cs typeface="Times New Roman" pitchFamily="18" charset="0"/>
              </a:rPr>
              <a:t>.</a:t>
            </a:r>
            <a:r>
              <a:rPr lang="en-US" dirty="0" smtClean="0">
                <a:solidFill>
                  <a:srgbClr val="C00000"/>
                </a:solidFill>
                <a:latin typeface="Times New Roman" pitchFamily="18" charset="0"/>
                <a:cs typeface="Times New Roman" pitchFamily="18" charset="0"/>
              </a:rPr>
              <a:t>141592653</a:t>
            </a:r>
            <a:r>
              <a:rPr lang="en-US" dirty="0" smtClean="0">
                <a:latin typeface="Times New Roman" pitchFamily="18" charset="0"/>
                <a:cs typeface="Times New Roman" pitchFamily="18" charset="0"/>
              </a:rPr>
              <a:t>011900… </a:t>
            </a:r>
          </a:p>
          <a:p>
            <a:pPr marL="0" lv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l-GR" dirty="0" smtClean="0">
                <a:solidFill>
                  <a:prstClr val="black"/>
                </a:solidFill>
                <a:latin typeface="Times New Roman" pitchFamily="18" charset="0"/>
                <a:cs typeface="Times New Roman" pitchFamily="18" charset="0"/>
              </a:rPr>
              <a:t>π</a:t>
            </a:r>
            <a:r>
              <a:rPr lang="en-US" dirty="0" smtClean="0">
                <a:solidFill>
                  <a:prstClr val="black"/>
                </a:solidFill>
                <a:latin typeface="Times New Roman" pitchFamily="18" charset="0"/>
                <a:cs typeface="Times New Roman" pitchFamily="18" charset="0"/>
              </a:rPr>
              <a:t> = 3.</a:t>
            </a:r>
            <a:r>
              <a:rPr lang="en-US" dirty="0" smtClean="0">
                <a:solidFill>
                  <a:srgbClr val="C00000"/>
                </a:solidFill>
                <a:latin typeface="Times New Roman" pitchFamily="18" charset="0"/>
                <a:cs typeface="Times New Roman" pitchFamily="18" charset="0"/>
              </a:rPr>
              <a:t>141592653</a:t>
            </a:r>
            <a:r>
              <a:rPr lang="en-US" dirty="0" smtClean="0">
                <a:solidFill>
                  <a:prstClr val="black"/>
                </a:solidFill>
                <a:latin typeface="Times New Roman" pitchFamily="18" charset="0"/>
                <a:cs typeface="Times New Roman" pitchFamily="18" charset="0"/>
              </a:rPr>
              <a:t>5897…</a:t>
            </a:r>
          </a:p>
          <a:p>
            <a:pPr marL="0" lvl="0" indent="0">
              <a:buNone/>
            </a:pPr>
            <a:r>
              <a:rPr lang="en-US" dirty="0">
                <a:solidFill>
                  <a:prstClr val="black"/>
                </a:solidFill>
                <a:latin typeface="Times New Roman" pitchFamily="18" charset="0"/>
                <a:cs typeface="Times New Roman" pitchFamily="18" charset="0"/>
              </a:rPr>
              <a:t>w</a:t>
            </a:r>
            <a:r>
              <a:rPr lang="en-US" dirty="0" smtClean="0">
                <a:solidFill>
                  <a:prstClr val="black"/>
                </a:solidFill>
                <a:latin typeface="Times New Roman" pitchFamily="18" charset="0"/>
                <a:cs typeface="Times New Roman" pitchFamily="18" charset="0"/>
              </a:rPr>
              <a:t>hich is 9 decimals accuracy but 33102 is almost 300 times larger than 113.</a:t>
            </a:r>
          </a:p>
          <a:p>
            <a:pPr marL="0" lvl="0" indent="0">
              <a:buNone/>
            </a:pPr>
            <a:r>
              <a:rPr lang="en-US" dirty="0" smtClean="0">
                <a:solidFill>
                  <a:prstClr val="black"/>
                </a:solidFill>
                <a:latin typeface="Times New Roman" pitchFamily="18" charset="0"/>
                <a:cs typeface="Times New Roman" pitchFamily="18" charset="0"/>
              </a:rPr>
              <a:t>Also, 355/113 is easy to remember:</a:t>
            </a:r>
          </a:p>
          <a:p>
            <a:pPr marL="0" lvl="0" indent="0">
              <a:buNone/>
            </a:pPr>
            <a:r>
              <a:rPr lang="en-US" sz="6000" smtClean="0">
                <a:solidFill>
                  <a:prstClr val="black"/>
                </a:solidFill>
                <a:latin typeface="Times New Roman" pitchFamily="18" charset="0"/>
                <a:cs typeface="Times New Roman" pitchFamily="18" charset="0"/>
              </a:rPr>
              <a:t>113|355</a:t>
            </a:r>
            <a:endParaRPr lang="en-US" sz="6000" dirty="0">
              <a:latin typeface="Times New Roman" pitchFamily="18" charset="0"/>
              <a:cs typeface="Times New Roman" pitchFamily="18" charset="0"/>
            </a:endParaRPr>
          </a:p>
          <a:p>
            <a:pPr marL="0" lvl="0" indent="0">
              <a:buNone/>
            </a:pPr>
            <a:endParaRPr lang="en-US" dirty="0">
              <a:solidFill>
                <a:prstClr val="black"/>
              </a:solidFill>
              <a:latin typeface="Times New Roman" pitchFamily="18" charset="0"/>
              <a:cs typeface="Times New Roman" pitchFamily="18" charset="0"/>
            </a:endParaRPr>
          </a:p>
          <a:p>
            <a:pPr marL="0" indent="0">
              <a:buNone/>
            </a:pPr>
            <a:endParaRPr lang="en-US" kern="0" baseline="-25000" dirty="0" smtClean="0">
              <a:latin typeface="Times New Roman" pitchFamily="18" charset="0"/>
              <a:cs typeface="Times New Roman" pitchFamily="18" charset="0"/>
            </a:endParaRPr>
          </a:p>
          <a:p>
            <a:pPr marL="0" indent="0">
              <a:buNone/>
            </a:pPr>
            <a:endParaRPr lang="en-US" kern="0" baseline="-2500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4014495913"/>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458200" cy="4525963"/>
          </a:xfrm>
        </p:spPr>
        <p:txBody>
          <a:bodyPr>
            <a:normAutofit/>
          </a:bodyPr>
          <a:lstStyle/>
          <a:p>
            <a:pPr marL="0" lvl="0" indent="0">
              <a:buNone/>
            </a:pPr>
            <a:r>
              <a:rPr lang="en-US" dirty="0" smtClean="0">
                <a:solidFill>
                  <a:prstClr val="black"/>
                </a:solidFill>
                <a:latin typeface="Times New Roman" pitchFamily="18" charset="0"/>
                <a:cs typeface="Times New Roman" pitchFamily="18" charset="0"/>
              </a:rPr>
              <a:t>Note that         = 1.414213562…   </a:t>
            </a:r>
            <a:endParaRPr lang="en-US" dirty="0" smtClean="0">
              <a:latin typeface="Times New Roman" pitchFamily="18" charset="0"/>
              <a:cs typeface="Times New Roman" pitchFamily="18" charset="0"/>
            </a:endParaRPr>
          </a:p>
          <a:p>
            <a:pPr marL="0" lv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marL="0" lvl="0" indent="0">
              <a:buNone/>
            </a:pPr>
            <a:endParaRPr lang="en-US" dirty="0">
              <a:solidFill>
                <a:prstClr val="black"/>
              </a:solidFill>
              <a:latin typeface="Times New Roman" pitchFamily="18" charset="0"/>
              <a:cs typeface="Times New Roman" pitchFamily="18" charset="0"/>
            </a:endParaRPr>
          </a:p>
          <a:p>
            <a:pPr marL="0" lvl="0" indent="0">
              <a:buNone/>
            </a:pPr>
            <a:endParaRPr lang="en-US" dirty="0" smtClean="0">
              <a:solidFill>
                <a:prstClr val="black"/>
              </a:solidFill>
              <a:latin typeface="Times New Roman" pitchFamily="18" charset="0"/>
              <a:cs typeface="Times New Roman" pitchFamily="18" charset="0"/>
            </a:endParaRPr>
          </a:p>
          <a:p>
            <a:pPr marL="0" lvl="0" indent="0">
              <a:buNone/>
            </a:pPr>
            <a:r>
              <a:rPr lang="en-US" dirty="0" smtClean="0">
                <a:solidFill>
                  <a:prstClr val="black"/>
                </a:solidFill>
                <a:latin typeface="Times New Roman" pitchFamily="18" charset="0"/>
                <a:cs typeface="Times New Roman" pitchFamily="18" charset="0"/>
              </a:rPr>
              <a:t>   </a:t>
            </a:r>
          </a:p>
          <a:p>
            <a:pPr marL="0" lvl="0" indent="0">
              <a:buNone/>
            </a:pPr>
            <a:endParaRPr lang="en-US" dirty="0">
              <a:solidFill>
                <a:prstClr val="black"/>
              </a:solidFill>
              <a:latin typeface="Times New Roman" pitchFamily="18" charset="0"/>
              <a:cs typeface="Times New Roman" pitchFamily="18" charset="0"/>
            </a:endParaRPr>
          </a:p>
          <a:p>
            <a:pPr marL="0" indent="0">
              <a:buNone/>
            </a:pPr>
            <a:endParaRPr lang="en-US" kern="0" baseline="-25000" dirty="0" smtClean="0">
              <a:latin typeface="Times New Roman" pitchFamily="18" charset="0"/>
              <a:cs typeface="Times New Roman" pitchFamily="18" charset="0"/>
            </a:endParaRPr>
          </a:p>
          <a:p>
            <a:pPr marL="0" indent="0">
              <a:buNone/>
            </a:pPr>
            <a:endParaRPr lang="en-US" kern="0" baseline="-2500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989947021"/>
              </p:ext>
            </p:extLst>
          </p:nvPr>
        </p:nvGraphicFramePr>
        <p:xfrm>
          <a:off x="2057400" y="1524000"/>
          <a:ext cx="715385" cy="640080"/>
        </p:xfrm>
        <a:graphic>
          <a:graphicData uri="http://schemas.openxmlformats.org/presentationml/2006/ole">
            <mc:AlternateContent xmlns:mc="http://schemas.openxmlformats.org/markup-compatibility/2006">
              <mc:Choice xmlns:v="urn:schemas-microsoft-com:vml" Requires="v">
                <p:oleObj spid="_x0000_s2154" name="Equation" r:id="rId3" imgW="241200" imgH="215640" progId="Equation.DSMT4">
                  <p:embed/>
                </p:oleObj>
              </mc:Choice>
              <mc:Fallback>
                <p:oleObj name="Equation" r:id="rId3" imgW="241200" imgH="21564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524000"/>
                        <a:ext cx="715385"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021066223"/>
              </p:ext>
            </p:extLst>
          </p:nvPr>
        </p:nvGraphicFramePr>
        <p:xfrm>
          <a:off x="3352800" y="2133600"/>
          <a:ext cx="3139446" cy="2286000"/>
        </p:xfrm>
        <a:graphic>
          <a:graphicData uri="http://schemas.openxmlformats.org/presentationml/2006/ole">
            <mc:AlternateContent xmlns:mc="http://schemas.openxmlformats.org/markup-compatibility/2006">
              <mc:Choice xmlns:v="urn:schemas-microsoft-com:vml" Requires="v">
                <p:oleObj spid="_x0000_s2155" name="Equation" r:id="rId5" imgW="1307880" imgH="952200" progId="Equation.DSMT4">
                  <p:embed/>
                </p:oleObj>
              </mc:Choice>
              <mc:Fallback>
                <p:oleObj name="Equation" r:id="rId5" imgW="1307880" imgH="952200" progId="Equation.DSMT4">
                  <p:embed/>
                  <p:pic>
                    <p:nvPicPr>
                      <p:cNvPr id="0" name=""/>
                      <p:cNvPicPr/>
                      <p:nvPr/>
                    </p:nvPicPr>
                    <p:blipFill>
                      <a:blip r:embed="rId6"/>
                      <a:stretch>
                        <a:fillRect/>
                      </a:stretch>
                    </p:blipFill>
                    <p:spPr>
                      <a:xfrm>
                        <a:off x="3352800" y="2133600"/>
                        <a:ext cx="3139446" cy="2286000"/>
                      </a:xfrm>
                      <a:prstGeom prst="rect">
                        <a:avLst/>
                      </a:prstGeom>
                    </p:spPr>
                  </p:pic>
                </p:oleObj>
              </mc:Fallback>
            </mc:AlternateContent>
          </a:graphicData>
        </a:graphic>
      </p:graphicFrame>
    </p:spTree>
    <p:extLst>
      <p:ext uri="{BB962C8B-B14F-4D97-AF65-F5344CB8AC3E}">
        <p14:creationId xmlns:p14="http://schemas.microsoft.com/office/powerpoint/2010/main" val="2251855862"/>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458200" cy="5364163"/>
          </a:xfrm>
        </p:spPr>
        <p:txBody>
          <a:bodyPr>
            <a:normAutofit fontScale="70000" lnSpcReduction="20000"/>
          </a:bodyPr>
          <a:lstStyle/>
          <a:p>
            <a:pPr marL="0" lvl="0" indent="0">
              <a:buNone/>
            </a:pPr>
            <a:r>
              <a:rPr lang="en-US" sz="5100" dirty="0" smtClean="0">
                <a:solidFill>
                  <a:prstClr val="black"/>
                </a:solidFill>
                <a:latin typeface="Times New Roman" pitchFamily="18" charset="0"/>
                <a:cs typeface="Times New Roman" pitchFamily="18" charset="0"/>
              </a:rPr>
              <a:t>And the Golden Ratio is:</a:t>
            </a:r>
          </a:p>
          <a:p>
            <a:pPr marL="0" lvl="0" indent="0">
              <a:buNone/>
            </a:pPr>
            <a:endParaRPr lang="en-US" dirty="0">
              <a:solidFill>
                <a:prstClr val="black"/>
              </a:solidFill>
              <a:latin typeface="Times New Roman" pitchFamily="18" charset="0"/>
              <a:cs typeface="Times New Roman" pitchFamily="18" charset="0"/>
            </a:endParaRPr>
          </a:p>
          <a:p>
            <a:pPr marL="0" lvl="0" indent="0">
              <a:buNone/>
            </a:pPr>
            <a:r>
              <a:rPr lang="en-US" dirty="0" smtClean="0">
                <a:solidFill>
                  <a:prstClr val="black"/>
                </a:solidFill>
                <a:latin typeface="Times New Roman" pitchFamily="18" charset="0"/>
                <a:cs typeface="Times New Roman" pitchFamily="18" charset="0"/>
              </a:rPr>
              <a:t>     </a:t>
            </a:r>
            <a:r>
              <a:rPr lang="el-GR" sz="6000" kern="500" dirty="0" smtClean="0">
                <a:solidFill>
                  <a:prstClr val="black"/>
                </a:solidFill>
                <a:latin typeface="Times New Roman" pitchFamily="18" charset="0"/>
                <a:cs typeface="Times New Roman" pitchFamily="18" charset="0"/>
              </a:rPr>
              <a:t>ᵠ</a:t>
            </a:r>
            <a:r>
              <a:rPr lang="en-US" dirty="0" smtClean="0">
                <a:solidFill>
                  <a:prstClr val="black"/>
                </a:solidFill>
                <a:latin typeface="Times New Roman" pitchFamily="18" charset="0"/>
                <a:cs typeface="Times New Roman" pitchFamily="18" charset="0"/>
              </a:rPr>
              <a:t> </a:t>
            </a:r>
            <a:r>
              <a:rPr lang="en-US" kern="100" dirty="0" smtClean="0">
                <a:solidFill>
                  <a:prstClr val="black"/>
                </a:solidFill>
                <a:latin typeface="Times New Roman" pitchFamily="18" charset="0"/>
                <a:cs typeface="Times New Roman" pitchFamily="18" charset="0"/>
              </a:rPr>
              <a:t>=</a:t>
            </a:r>
            <a:r>
              <a:rPr lang="en-US" dirty="0" smtClean="0">
                <a:solidFill>
                  <a:prstClr val="black"/>
                </a:solidFill>
                <a:latin typeface="Times New Roman" pitchFamily="18" charset="0"/>
                <a:cs typeface="Times New Roman" pitchFamily="18" charset="0"/>
              </a:rPr>
              <a:t>         </a:t>
            </a:r>
          </a:p>
          <a:p>
            <a:pPr marL="0" lvl="0" indent="0">
              <a:buNone/>
            </a:pPr>
            <a:endParaRPr lang="en-US" dirty="0" smtClean="0">
              <a:solidFill>
                <a:prstClr val="black"/>
              </a:solidFill>
              <a:latin typeface="Times New Roman" pitchFamily="18" charset="0"/>
              <a:cs typeface="Times New Roman" pitchFamily="18" charset="0"/>
            </a:endParaRPr>
          </a:p>
          <a:p>
            <a:pPr marL="0" lvl="0" indent="0">
              <a:buNone/>
            </a:pPr>
            <a:r>
              <a:rPr lang="en-US" dirty="0" smtClean="0">
                <a:solidFill>
                  <a:prstClr val="black"/>
                </a:solidFill>
                <a:latin typeface="Times New Roman" pitchFamily="18" charset="0"/>
                <a:cs typeface="Times New Roman" pitchFamily="18" charset="0"/>
              </a:rPr>
              <a:t>        </a:t>
            </a:r>
          </a:p>
          <a:p>
            <a:pPr marL="0" lvl="0" indent="0">
              <a:buNone/>
            </a:pPr>
            <a:r>
              <a:rPr lang="en-US" dirty="0">
                <a:solidFill>
                  <a:prstClr val="black"/>
                </a:solidFill>
                <a:latin typeface="Times New Roman" pitchFamily="18" charset="0"/>
                <a:cs typeface="Times New Roman" pitchFamily="18" charset="0"/>
              </a:rPr>
              <a:t> </a:t>
            </a:r>
            <a:r>
              <a:rPr lang="en-US" dirty="0" smtClean="0">
                <a:solidFill>
                  <a:prstClr val="black"/>
                </a:solidFill>
                <a:latin typeface="Times New Roman" pitchFamily="18" charset="0"/>
                <a:cs typeface="Times New Roman" pitchFamily="18" charset="0"/>
              </a:rPr>
              <a:t>       = </a:t>
            </a:r>
            <a:r>
              <a:rPr lang="en-US" sz="5100" dirty="0" smtClean="0">
                <a:solidFill>
                  <a:prstClr val="black"/>
                </a:solidFill>
                <a:latin typeface="Times New Roman" pitchFamily="18" charset="0"/>
                <a:cs typeface="Times New Roman" pitchFamily="18" charset="0"/>
              </a:rPr>
              <a:t>1.6180339887…   </a:t>
            </a:r>
            <a:endParaRPr lang="en-US" sz="5100" dirty="0" smtClean="0">
              <a:latin typeface="Times New Roman" pitchFamily="18" charset="0"/>
              <a:cs typeface="Times New Roman" pitchFamily="18" charset="0"/>
            </a:endParaRPr>
          </a:p>
          <a:p>
            <a:pPr marL="0" lv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marL="0" lvl="0" indent="0">
              <a:buNone/>
            </a:pPr>
            <a:endParaRPr lang="en-US" dirty="0">
              <a:latin typeface="Times New Roman" pitchFamily="18" charset="0"/>
              <a:cs typeface="Times New Roman" pitchFamily="18" charset="0"/>
            </a:endParaRPr>
          </a:p>
          <a:p>
            <a:pPr marL="0" lvl="0" indent="0">
              <a:buNone/>
            </a:pPr>
            <a:r>
              <a:rPr lang="en-US" dirty="0" smtClean="0">
                <a:latin typeface="Times New Roman" pitchFamily="18" charset="0"/>
                <a:cs typeface="Times New Roman" pitchFamily="18" charset="0"/>
              </a:rPr>
              <a:t>  </a:t>
            </a:r>
          </a:p>
          <a:p>
            <a:pPr marL="0" lv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marL="0" lvl="0" indent="0">
              <a:buNone/>
            </a:pPr>
            <a:endParaRPr lang="en-US" dirty="0">
              <a:solidFill>
                <a:prstClr val="black"/>
              </a:solidFill>
              <a:latin typeface="Times New Roman" pitchFamily="18" charset="0"/>
              <a:cs typeface="Times New Roman" pitchFamily="18" charset="0"/>
            </a:endParaRPr>
          </a:p>
          <a:p>
            <a:pPr marL="0" lvl="0" indent="0">
              <a:buNone/>
            </a:pPr>
            <a:endParaRPr lang="en-US" dirty="0" smtClean="0">
              <a:solidFill>
                <a:prstClr val="black"/>
              </a:solidFill>
              <a:latin typeface="Times New Roman" pitchFamily="18" charset="0"/>
              <a:cs typeface="Times New Roman" pitchFamily="18" charset="0"/>
            </a:endParaRPr>
          </a:p>
          <a:p>
            <a:pPr marL="0" lvl="0" indent="0">
              <a:buNone/>
            </a:pPr>
            <a:r>
              <a:rPr lang="en-US" dirty="0" smtClean="0">
                <a:solidFill>
                  <a:prstClr val="black"/>
                </a:solidFill>
                <a:latin typeface="Times New Roman" pitchFamily="18" charset="0"/>
                <a:cs typeface="Times New Roman" pitchFamily="18" charset="0"/>
              </a:rPr>
              <a:t>   </a:t>
            </a:r>
          </a:p>
          <a:p>
            <a:pPr marL="0" lvl="0" indent="0">
              <a:buNone/>
            </a:pPr>
            <a:endParaRPr lang="en-US" dirty="0">
              <a:solidFill>
                <a:prstClr val="black"/>
              </a:solidFill>
              <a:latin typeface="Times New Roman" pitchFamily="18" charset="0"/>
              <a:cs typeface="Times New Roman" pitchFamily="18" charset="0"/>
            </a:endParaRPr>
          </a:p>
          <a:p>
            <a:pPr marL="0" indent="0">
              <a:buNone/>
            </a:pPr>
            <a:endParaRPr lang="en-US" kern="0" baseline="-25000" dirty="0" smtClean="0">
              <a:latin typeface="Times New Roman" pitchFamily="18" charset="0"/>
              <a:cs typeface="Times New Roman" pitchFamily="18" charset="0"/>
            </a:endParaRPr>
          </a:p>
          <a:p>
            <a:pPr marL="0" indent="0">
              <a:buNone/>
            </a:pPr>
            <a:endParaRPr lang="en-US" kern="0" baseline="-2500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105723457"/>
              </p:ext>
            </p:extLst>
          </p:nvPr>
        </p:nvGraphicFramePr>
        <p:xfrm>
          <a:off x="1752600" y="3581400"/>
          <a:ext cx="2865438" cy="2286000"/>
        </p:xfrm>
        <a:graphic>
          <a:graphicData uri="http://schemas.openxmlformats.org/presentationml/2006/ole">
            <mc:AlternateContent xmlns:mc="http://schemas.openxmlformats.org/markup-compatibility/2006">
              <mc:Choice xmlns:v="urn:schemas-microsoft-com:vml" Requires="v">
                <p:oleObj spid="_x0000_s3172" name="Equation" r:id="rId3" imgW="1193760" imgH="952200" progId="Equation.DSMT4">
                  <p:embed/>
                </p:oleObj>
              </mc:Choice>
              <mc:Fallback>
                <p:oleObj name="Equation" r:id="rId3" imgW="1193760" imgH="952200" progId="Equation.DSMT4">
                  <p:embed/>
                  <p:pic>
                    <p:nvPicPr>
                      <p:cNvPr id="0" name=""/>
                      <p:cNvPicPr/>
                      <p:nvPr/>
                    </p:nvPicPr>
                    <p:blipFill>
                      <a:blip r:embed="rId4"/>
                      <a:stretch>
                        <a:fillRect/>
                      </a:stretch>
                    </p:blipFill>
                    <p:spPr>
                      <a:xfrm>
                        <a:off x="1752600" y="3581400"/>
                        <a:ext cx="2865438" cy="22860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12875928"/>
              </p:ext>
            </p:extLst>
          </p:nvPr>
        </p:nvGraphicFramePr>
        <p:xfrm>
          <a:off x="1371600" y="1219200"/>
          <a:ext cx="1577340" cy="1371600"/>
        </p:xfrm>
        <a:graphic>
          <a:graphicData uri="http://schemas.openxmlformats.org/presentationml/2006/ole">
            <mc:AlternateContent xmlns:mc="http://schemas.openxmlformats.org/markup-compatibility/2006">
              <mc:Choice xmlns:v="urn:schemas-microsoft-com:vml" Requires="v">
                <p:oleObj spid="_x0000_s3173" name="Equation" r:id="rId5" imgW="583920" imgH="507960" progId="Equation.DSMT4">
                  <p:embed/>
                </p:oleObj>
              </mc:Choice>
              <mc:Fallback>
                <p:oleObj name="Equation" r:id="rId5" imgW="583920" imgH="507960" progId="Equation.DSMT4">
                  <p:embed/>
                  <p:pic>
                    <p:nvPicPr>
                      <p:cNvPr id="0" name=""/>
                      <p:cNvPicPr/>
                      <p:nvPr/>
                    </p:nvPicPr>
                    <p:blipFill>
                      <a:blip r:embed="rId6"/>
                      <a:stretch>
                        <a:fillRect/>
                      </a:stretch>
                    </p:blipFill>
                    <p:spPr>
                      <a:xfrm>
                        <a:off x="1371600" y="1219200"/>
                        <a:ext cx="1577340" cy="1371600"/>
                      </a:xfrm>
                      <a:prstGeom prst="rect">
                        <a:avLst/>
                      </a:prstGeom>
                    </p:spPr>
                  </p:pic>
                </p:oleObj>
              </mc:Fallback>
            </mc:AlternateContent>
          </a:graphicData>
        </a:graphic>
      </p:graphicFrame>
    </p:spTree>
    <p:extLst>
      <p:ext uri="{BB962C8B-B14F-4D97-AF65-F5344CB8AC3E}">
        <p14:creationId xmlns:p14="http://schemas.microsoft.com/office/powerpoint/2010/main" val="369864036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458200" cy="5364163"/>
          </a:xfrm>
        </p:spPr>
        <p:txBody>
          <a:bodyPr>
            <a:normAutofit/>
          </a:bodyPr>
          <a:lstStyle/>
          <a:p>
            <a:pPr marL="0" lvl="0" indent="0">
              <a:buNone/>
            </a:pPr>
            <a:r>
              <a:rPr lang="en-US" sz="5100" dirty="0" smtClean="0">
                <a:solidFill>
                  <a:prstClr val="black"/>
                </a:solidFill>
                <a:latin typeface="Times New Roman" pitchFamily="18" charset="0"/>
                <a:cs typeface="Times New Roman" pitchFamily="18" charset="0"/>
              </a:rPr>
              <a:t>What would be good fractions to approximate  </a:t>
            </a:r>
          </a:p>
          <a:p>
            <a:pPr marL="0" lvl="0" indent="0">
              <a:buNone/>
            </a:pPr>
            <a:endParaRPr lang="en-US" sz="5100" dirty="0" smtClean="0">
              <a:solidFill>
                <a:prstClr val="black"/>
              </a:solidFill>
              <a:latin typeface="Times New Roman" pitchFamily="18" charset="0"/>
              <a:cs typeface="Times New Roman" pitchFamily="18" charset="0"/>
            </a:endParaRPr>
          </a:p>
          <a:p>
            <a:pPr marL="0" lvl="0" indent="0">
              <a:buNone/>
            </a:pPr>
            <a:r>
              <a:rPr lang="en-US" sz="5100" dirty="0">
                <a:solidFill>
                  <a:prstClr val="black"/>
                </a:solidFill>
                <a:latin typeface="Times New Roman" pitchFamily="18" charset="0"/>
                <a:cs typeface="Times New Roman" pitchFamily="18" charset="0"/>
              </a:rPr>
              <a:t>	</a:t>
            </a:r>
            <a:r>
              <a:rPr lang="en-US" sz="5100" dirty="0" smtClean="0">
                <a:solidFill>
                  <a:prstClr val="black"/>
                </a:solidFill>
                <a:latin typeface="Times New Roman" pitchFamily="18" charset="0"/>
                <a:cs typeface="Times New Roman" pitchFamily="18" charset="0"/>
              </a:rPr>
              <a:t>			and </a:t>
            </a:r>
            <a:r>
              <a:rPr lang="en-US" dirty="0" smtClean="0">
                <a:solidFill>
                  <a:prstClr val="black"/>
                </a:solidFill>
                <a:latin typeface="Times New Roman" pitchFamily="18" charset="0"/>
                <a:cs typeface="Times New Roman" pitchFamily="18" charset="0"/>
              </a:rPr>
              <a:t>    </a:t>
            </a:r>
            <a:r>
              <a:rPr lang="el-GR" sz="8000" kern="0" dirty="0" smtClean="0">
                <a:solidFill>
                  <a:prstClr val="black"/>
                </a:solidFill>
                <a:latin typeface="Times New Roman" pitchFamily="18" charset="0"/>
                <a:cs typeface="Times New Roman" pitchFamily="18" charset="0"/>
              </a:rPr>
              <a:t>ᵠ</a:t>
            </a:r>
            <a:endParaRPr lang="en-US" sz="8000" kern="0" dirty="0">
              <a:latin typeface="Times New Roman" pitchFamily="18" charset="0"/>
              <a:cs typeface="Times New Roman"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211203138"/>
              </p:ext>
            </p:extLst>
          </p:nvPr>
        </p:nvGraphicFramePr>
        <p:xfrm>
          <a:off x="3048000" y="3657600"/>
          <a:ext cx="715385" cy="640080"/>
        </p:xfrm>
        <a:graphic>
          <a:graphicData uri="http://schemas.openxmlformats.org/presentationml/2006/ole">
            <mc:AlternateContent xmlns:mc="http://schemas.openxmlformats.org/markup-compatibility/2006">
              <mc:Choice xmlns:v="urn:schemas-microsoft-com:vml" Requires="v">
                <p:oleObj spid="_x0000_s4143" name="Equation" r:id="rId3" imgW="241200" imgH="215640" progId="Equation.DSMT4">
                  <p:embed/>
                </p:oleObj>
              </mc:Choice>
              <mc:Fallback>
                <p:oleObj name="Equation" r:id="rId3" imgW="241200" imgH="2156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3657600"/>
                        <a:ext cx="715385"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48727231"/>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458200" cy="4525963"/>
          </a:xfrm>
        </p:spPr>
        <p:txBody>
          <a:bodyPr>
            <a:normAutofit lnSpcReduction="10000"/>
          </a:bodyPr>
          <a:lstStyle/>
          <a:p>
            <a:pPr marL="0" lvl="0" indent="0">
              <a:buNone/>
            </a:pPr>
            <a:r>
              <a:rPr lang="en-US" dirty="0" smtClean="0">
                <a:solidFill>
                  <a:prstClr val="black"/>
                </a:solidFill>
                <a:latin typeface="Times New Roman" pitchFamily="18" charset="0"/>
                <a:cs typeface="Times New Roman" pitchFamily="18" charset="0"/>
              </a:rPr>
              <a:t>Note that         = 1.414213562…   </a:t>
            </a:r>
            <a:endParaRPr lang="en-US" dirty="0" smtClean="0">
              <a:latin typeface="Times New Roman" pitchFamily="18" charset="0"/>
              <a:cs typeface="Times New Roman" pitchFamily="18" charset="0"/>
            </a:endParaRPr>
          </a:p>
          <a:p>
            <a:pPr marL="0" lv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marL="0" lvl="0" indent="0">
              <a:buNone/>
            </a:pPr>
            <a:endParaRPr lang="en-US" dirty="0">
              <a:solidFill>
                <a:prstClr val="black"/>
              </a:solidFill>
              <a:latin typeface="Times New Roman" pitchFamily="18" charset="0"/>
              <a:cs typeface="Times New Roman" pitchFamily="18" charset="0"/>
            </a:endParaRPr>
          </a:p>
          <a:p>
            <a:pPr marL="0" lvl="0" indent="0">
              <a:buNone/>
            </a:pPr>
            <a:endParaRPr lang="en-US" dirty="0" smtClean="0">
              <a:solidFill>
                <a:prstClr val="black"/>
              </a:solidFill>
              <a:latin typeface="Times New Roman" pitchFamily="18" charset="0"/>
              <a:cs typeface="Times New Roman" pitchFamily="18" charset="0"/>
            </a:endParaRPr>
          </a:p>
          <a:p>
            <a:pPr marL="0" lvl="0" indent="0">
              <a:buNone/>
            </a:pPr>
            <a:r>
              <a:rPr lang="en-US" dirty="0" smtClean="0">
                <a:solidFill>
                  <a:prstClr val="black"/>
                </a:solidFill>
                <a:latin typeface="Times New Roman" pitchFamily="18" charset="0"/>
                <a:cs typeface="Times New Roman" pitchFamily="18" charset="0"/>
              </a:rPr>
              <a:t>   </a:t>
            </a:r>
          </a:p>
          <a:p>
            <a:pPr marL="0" lvl="0" indent="0">
              <a:buNone/>
            </a:pPr>
            <a:endParaRPr lang="en-US" dirty="0">
              <a:solidFill>
                <a:prstClr val="black"/>
              </a:solidFill>
              <a:latin typeface="Times New Roman" pitchFamily="18" charset="0"/>
              <a:cs typeface="Times New Roman" pitchFamily="18" charset="0"/>
            </a:endParaRPr>
          </a:p>
          <a:p>
            <a:pPr marL="0" indent="0">
              <a:buNone/>
            </a:pPr>
            <a:r>
              <a:rPr lang="en-US" kern="0" dirty="0" smtClean="0">
                <a:latin typeface="Times New Roman" pitchFamily="18" charset="0"/>
                <a:cs typeface="Times New Roman" pitchFamily="18" charset="0"/>
              </a:rPr>
              <a:t>1, 4/3, 10/7, 24/17, 58/41, 140/99, 338/239, 816/577, …</a:t>
            </a:r>
            <a:endParaRPr lang="en-US" kern="0" baseline="-25000" dirty="0" smtClean="0">
              <a:latin typeface="Times New Roman" pitchFamily="18" charset="0"/>
              <a:cs typeface="Times New Roman" pitchFamily="18" charset="0"/>
            </a:endParaRPr>
          </a:p>
          <a:p>
            <a:pPr marL="0" indent="0">
              <a:buNone/>
            </a:pPr>
            <a:endParaRPr lang="en-US" kern="0" baseline="-2500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nvPr>
        </p:nvGraphicFramePr>
        <p:xfrm>
          <a:off x="2057400" y="1524000"/>
          <a:ext cx="715385" cy="640080"/>
        </p:xfrm>
        <a:graphic>
          <a:graphicData uri="http://schemas.openxmlformats.org/presentationml/2006/ole">
            <mc:AlternateContent xmlns:mc="http://schemas.openxmlformats.org/markup-compatibility/2006">
              <mc:Choice xmlns:v="urn:schemas-microsoft-com:vml" Requires="v">
                <p:oleObj spid="_x0000_s5212" name="Equation" r:id="rId3" imgW="241200" imgH="215640" progId="Equation.DSMT4">
                  <p:embed/>
                </p:oleObj>
              </mc:Choice>
              <mc:Fallback>
                <p:oleObj name="Equation" r:id="rId3" imgW="241200" imgH="2156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524000"/>
                        <a:ext cx="715385"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nvPr>
        </p:nvGraphicFramePr>
        <p:xfrm>
          <a:off x="3352800" y="2133600"/>
          <a:ext cx="3139446" cy="2286000"/>
        </p:xfrm>
        <a:graphic>
          <a:graphicData uri="http://schemas.openxmlformats.org/presentationml/2006/ole">
            <mc:AlternateContent xmlns:mc="http://schemas.openxmlformats.org/markup-compatibility/2006">
              <mc:Choice xmlns:v="urn:schemas-microsoft-com:vml" Requires="v">
                <p:oleObj spid="_x0000_s5213" name="Equation" r:id="rId5" imgW="1307880" imgH="952200" progId="Equation.DSMT4">
                  <p:embed/>
                </p:oleObj>
              </mc:Choice>
              <mc:Fallback>
                <p:oleObj name="Equation" r:id="rId5" imgW="1307880" imgH="952200" progId="Equation.DSMT4">
                  <p:embed/>
                  <p:pic>
                    <p:nvPicPr>
                      <p:cNvPr id="0" name=""/>
                      <p:cNvPicPr/>
                      <p:nvPr/>
                    </p:nvPicPr>
                    <p:blipFill>
                      <a:blip r:embed="rId6"/>
                      <a:stretch>
                        <a:fillRect/>
                      </a:stretch>
                    </p:blipFill>
                    <p:spPr>
                      <a:xfrm>
                        <a:off x="3352800" y="2133600"/>
                        <a:ext cx="3139446" cy="2286000"/>
                      </a:xfrm>
                      <a:prstGeom prst="rect">
                        <a:avLst/>
                      </a:prstGeom>
                    </p:spPr>
                  </p:pic>
                </p:oleObj>
              </mc:Fallback>
            </mc:AlternateContent>
          </a:graphicData>
        </a:graphic>
      </p:graphicFrame>
    </p:spTree>
    <p:extLst>
      <p:ext uri="{BB962C8B-B14F-4D97-AF65-F5344CB8AC3E}">
        <p14:creationId xmlns:p14="http://schemas.microsoft.com/office/powerpoint/2010/main" val="28768159"/>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5745163"/>
          </a:xfrm>
        </p:spPr>
        <p:txBody>
          <a:bodyPr>
            <a:normAutofit/>
          </a:bodyPr>
          <a:lstStyle/>
          <a:p>
            <a:pPr marL="0" lvl="0" indent="0">
              <a:buNone/>
            </a:pPr>
            <a:r>
              <a:rPr lang="en-US" dirty="0" smtClean="0">
                <a:solidFill>
                  <a:prstClr val="black"/>
                </a:solidFill>
                <a:latin typeface="Times New Roman" pitchFamily="18" charset="0"/>
                <a:cs typeface="Times New Roman" pitchFamily="18" charset="0"/>
              </a:rPr>
              <a:t>1+1 = 2 </a:t>
            </a:r>
            <a:endParaRPr lang="en-US" dirty="0" smtClean="0">
              <a:latin typeface="Times New Roman" pitchFamily="18" charset="0"/>
              <a:cs typeface="Times New Roman" pitchFamily="18" charset="0"/>
            </a:endParaRPr>
          </a:p>
          <a:p>
            <a:pPr marL="0" lvl="0" indent="0">
              <a:buNone/>
            </a:pPr>
            <a:r>
              <a:rPr lang="en-US" kern="0" dirty="0" smtClean="0">
                <a:latin typeface="Times New Roman" pitchFamily="18" charset="0"/>
                <a:cs typeface="Times New Roman" pitchFamily="18" charset="0"/>
              </a:rPr>
              <a:t> </a:t>
            </a:r>
            <a:endParaRPr lang="en-US" kern="0" baseline="-25000" dirty="0" smtClean="0">
              <a:latin typeface="Times New Roman" pitchFamily="18" charset="0"/>
              <a:cs typeface="Times New Roman" pitchFamily="18" charset="0"/>
            </a:endParaRPr>
          </a:p>
          <a:p>
            <a:pPr marL="0" indent="0">
              <a:buNone/>
            </a:pPr>
            <a:endParaRPr lang="en-US" kern="0" baseline="-2500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277608519"/>
              </p:ext>
            </p:extLst>
          </p:nvPr>
        </p:nvGraphicFramePr>
        <p:xfrm>
          <a:off x="457200" y="914400"/>
          <a:ext cx="4176713" cy="1096963"/>
        </p:xfrm>
        <a:graphic>
          <a:graphicData uri="http://schemas.openxmlformats.org/presentationml/2006/ole">
            <mc:AlternateContent xmlns:mc="http://schemas.openxmlformats.org/markup-compatibility/2006">
              <mc:Choice xmlns:v="urn:schemas-microsoft-com:vml" Requires="v">
                <p:oleObj spid="_x0000_s7348" name="Equation" r:id="rId3" imgW="1498320" imgH="393480" progId="Equation.DSMT4">
                  <p:embed/>
                </p:oleObj>
              </mc:Choice>
              <mc:Fallback>
                <p:oleObj name="Equation" r:id="rId3" imgW="1498320" imgH="393480" progId="Equation.DSMT4">
                  <p:embed/>
                  <p:pic>
                    <p:nvPicPr>
                      <p:cNvPr id="0" name=""/>
                      <p:cNvPicPr/>
                      <p:nvPr/>
                    </p:nvPicPr>
                    <p:blipFill>
                      <a:blip r:embed="rId4"/>
                      <a:stretch>
                        <a:fillRect/>
                      </a:stretch>
                    </p:blipFill>
                    <p:spPr>
                      <a:xfrm>
                        <a:off x="457200" y="914400"/>
                        <a:ext cx="4176713" cy="1096963"/>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5647046"/>
              </p:ext>
            </p:extLst>
          </p:nvPr>
        </p:nvGraphicFramePr>
        <p:xfrm>
          <a:off x="265113" y="2136808"/>
          <a:ext cx="5764213" cy="1646238"/>
        </p:xfrm>
        <a:graphic>
          <a:graphicData uri="http://schemas.openxmlformats.org/presentationml/2006/ole">
            <mc:AlternateContent xmlns:mc="http://schemas.openxmlformats.org/markup-compatibility/2006">
              <mc:Choice xmlns:v="urn:schemas-microsoft-com:vml" Requires="v">
                <p:oleObj spid="_x0000_s7349" name="Equation" r:id="rId5" imgW="2044440" imgH="583920" progId="Equation.DSMT4">
                  <p:embed/>
                </p:oleObj>
              </mc:Choice>
              <mc:Fallback>
                <p:oleObj name="Equation" r:id="rId5" imgW="2044440" imgH="583920" progId="Equation.DSMT4">
                  <p:embed/>
                  <p:pic>
                    <p:nvPicPr>
                      <p:cNvPr id="0" name=""/>
                      <p:cNvPicPr/>
                      <p:nvPr/>
                    </p:nvPicPr>
                    <p:blipFill>
                      <a:blip r:embed="rId6"/>
                      <a:stretch>
                        <a:fillRect/>
                      </a:stretch>
                    </p:blipFill>
                    <p:spPr>
                      <a:xfrm>
                        <a:off x="265113" y="2136808"/>
                        <a:ext cx="5764213" cy="164623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29360799"/>
              </p:ext>
            </p:extLst>
          </p:nvPr>
        </p:nvGraphicFramePr>
        <p:xfrm>
          <a:off x="381000" y="3657600"/>
          <a:ext cx="5118100" cy="1646238"/>
        </p:xfrm>
        <a:graphic>
          <a:graphicData uri="http://schemas.openxmlformats.org/presentationml/2006/ole">
            <mc:AlternateContent xmlns:mc="http://schemas.openxmlformats.org/markup-compatibility/2006">
              <mc:Choice xmlns:v="urn:schemas-microsoft-com:vml" Requires="v">
                <p:oleObj spid="_x0000_s7350" name="Equation" r:id="rId7" imgW="1815840" imgH="583920" progId="Equation.DSMT4">
                  <p:embed/>
                </p:oleObj>
              </mc:Choice>
              <mc:Fallback>
                <p:oleObj name="Equation" r:id="rId7" imgW="1815840" imgH="583920" progId="Equation.DSMT4">
                  <p:embed/>
                  <p:pic>
                    <p:nvPicPr>
                      <p:cNvPr id="0" name=""/>
                      <p:cNvPicPr/>
                      <p:nvPr/>
                    </p:nvPicPr>
                    <p:blipFill>
                      <a:blip r:embed="rId8"/>
                      <a:stretch>
                        <a:fillRect/>
                      </a:stretch>
                    </p:blipFill>
                    <p:spPr>
                      <a:xfrm>
                        <a:off x="381000" y="3657600"/>
                        <a:ext cx="5118100" cy="1646238"/>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475015237"/>
              </p:ext>
            </p:extLst>
          </p:nvPr>
        </p:nvGraphicFramePr>
        <p:xfrm>
          <a:off x="265113" y="5211763"/>
          <a:ext cx="6015038" cy="1646237"/>
        </p:xfrm>
        <a:graphic>
          <a:graphicData uri="http://schemas.openxmlformats.org/presentationml/2006/ole">
            <mc:AlternateContent xmlns:mc="http://schemas.openxmlformats.org/markup-compatibility/2006">
              <mc:Choice xmlns:v="urn:schemas-microsoft-com:vml" Requires="v">
                <p:oleObj spid="_x0000_s7351" name="Equation" r:id="rId9" imgW="2133360" imgH="583920" progId="Equation.DSMT4">
                  <p:embed/>
                </p:oleObj>
              </mc:Choice>
              <mc:Fallback>
                <p:oleObj name="Equation" r:id="rId9" imgW="2133360" imgH="583920" progId="Equation.DSMT4">
                  <p:embed/>
                  <p:pic>
                    <p:nvPicPr>
                      <p:cNvPr id="0" name=""/>
                      <p:cNvPicPr/>
                      <p:nvPr/>
                    </p:nvPicPr>
                    <p:blipFill>
                      <a:blip r:embed="rId10"/>
                      <a:stretch>
                        <a:fillRect/>
                      </a:stretch>
                    </p:blipFill>
                    <p:spPr>
                      <a:xfrm>
                        <a:off x="265113" y="5211763"/>
                        <a:ext cx="6015038" cy="1646237"/>
                      </a:xfrm>
                      <a:prstGeom prst="rect">
                        <a:avLst/>
                      </a:prstGeom>
                    </p:spPr>
                  </p:pic>
                </p:oleObj>
              </mc:Fallback>
            </mc:AlternateContent>
          </a:graphicData>
        </a:graphic>
      </p:graphicFrame>
    </p:spTree>
    <p:extLst>
      <p:ext uri="{BB962C8B-B14F-4D97-AF65-F5344CB8AC3E}">
        <p14:creationId xmlns:p14="http://schemas.microsoft.com/office/powerpoint/2010/main" val="5118602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92500" lnSpcReduction="20000"/>
          </a:bodyPr>
          <a:lstStyle/>
          <a:p>
            <a:pPr marL="0" indent="0">
              <a:buNone/>
            </a:pPr>
            <a:r>
              <a:rPr lang="en-US" sz="5800" dirty="0" err="1" smtClean="0">
                <a:latin typeface="Times New Roman" pitchFamily="18" charset="0"/>
                <a:cs typeface="Times New Roman" pitchFamily="18" charset="0"/>
              </a:rPr>
              <a:t>ooe</a:t>
            </a:r>
            <a:r>
              <a:rPr lang="en-US" sz="5800" dirty="0" smtClean="0">
                <a:latin typeface="Times New Roman" pitchFamily="18" charset="0"/>
                <a:cs typeface="Times New Roman" pitchFamily="18" charset="0"/>
              </a:rPr>
              <a:t> –</a:t>
            </a:r>
            <a:r>
              <a:rPr lang="en-US" sz="5800" dirty="0" smtClean="0">
                <a:latin typeface="Times New Roman" pitchFamily="18" charset="0"/>
                <a:cs typeface="Times New Roman" pitchFamily="18" charset="0"/>
                <a:sym typeface="Wingdings" panose="05000000000000000000" pitchFamily="2" charset="2"/>
              </a:rPr>
              <a:t>––&gt; 123</a:t>
            </a:r>
          </a:p>
          <a:p>
            <a:pPr marL="0" indent="0">
              <a:buNone/>
            </a:pPr>
            <a:endParaRPr lang="en-US" sz="5800" dirty="0">
              <a:latin typeface="Times New Roman" pitchFamily="18" charset="0"/>
              <a:cs typeface="Times New Roman" pitchFamily="18" charset="0"/>
              <a:sym typeface="Wingdings" panose="05000000000000000000" pitchFamily="2" charset="2"/>
            </a:endParaRPr>
          </a:p>
          <a:p>
            <a:pPr marL="0" indent="0">
              <a:buNone/>
            </a:pPr>
            <a:r>
              <a:rPr lang="en-US" sz="5800" dirty="0" err="1" smtClean="0">
                <a:latin typeface="Times New Roman" pitchFamily="18" charset="0"/>
                <a:cs typeface="Times New Roman" pitchFamily="18" charset="0"/>
                <a:sym typeface="Wingdings" panose="05000000000000000000" pitchFamily="2" charset="2"/>
              </a:rPr>
              <a:t>oeo</a:t>
            </a:r>
            <a:r>
              <a:rPr lang="en-US" sz="5800" dirty="0" smtClean="0">
                <a:latin typeface="Times New Roman" pitchFamily="18" charset="0"/>
                <a:cs typeface="Times New Roman" pitchFamily="18" charset="0"/>
                <a:sym typeface="Wingdings" panose="05000000000000000000" pitchFamily="2" charset="2"/>
              </a:rPr>
              <a:t> –––&gt;  123</a:t>
            </a:r>
          </a:p>
          <a:p>
            <a:pPr marL="0" indent="0">
              <a:buNone/>
            </a:pPr>
            <a:endParaRPr lang="en-US" sz="5800" dirty="0">
              <a:latin typeface="Times New Roman" pitchFamily="18" charset="0"/>
              <a:cs typeface="Times New Roman" pitchFamily="18" charset="0"/>
              <a:sym typeface="Wingdings" panose="05000000000000000000" pitchFamily="2" charset="2"/>
            </a:endParaRPr>
          </a:p>
          <a:p>
            <a:pPr marL="0" indent="0">
              <a:buNone/>
            </a:pPr>
            <a:r>
              <a:rPr lang="en-US" sz="5800" dirty="0" err="1" smtClean="0">
                <a:latin typeface="Times New Roman" pitchFamily="18" charset="0"/>
                <a:cs typeface="Times New Roman" pitchFamily="18" charset="0"/>
                <a:sym typeface="Wingdings" panose="05000000000000000000" pitchFamily="2" charset="2"/>
              </a:rPr>
              <a:t>eoo</a:t>
            </a:r>
            <a:r>
              <a:rPr lang="en-US" sz="5800" dirty="0" smtClean="0">
                <a:latin typeface="Times New Roman" pitchFamily="18" charset="0"/>
                <a:cs typeface="Times New Roman" pitchFamily="18" charset="0"/>
                <a:sym typeface="Wingdings" panose="05000000000000000000" pitchFamily="2" charset="2"/>
              </a:rPr>
              <a:t> –––&gt;  123</a:t>
            </a:r>
          </a:p>
          <a:p>
            <a:pPr marL="0" indent="0">
              <a:buNone/>
            </a:pPr>
            <a:endParaRPr lang="en-US" sz="5800" dirty="0">
              <a:latin typeface="Times New Roman" pitchFamily="18" charset="0"/>
              <a:cs typeface="Times New Roman" pitchFamily="18" charset="0"/>
              <a:sym typeface="Wingdings" panose="05000000000000000000" pitchFamily="2" charset="2"/>
            </a:endParaRPr>
          </a:p>
          <a:p>
            <a:pPr marL="0" indent="0">
              <a:buNone/>
            </a:pPr>
            <a:r>
              <a:rPr lang="en-US" sz="5800" dirty="0" err="1" smtClean="0">
                <a:latin typeface="Times New Roman" pitchFamily="18" charset="0"/>
                <a:cs typeface="Times New Roman" pitchFamily="18" charset="0"/>
                <a:sym typeface="Wingdings" panose="05000000000000000000" pitchFamily="2" charset="2"/>
              </a:rPr>
              <a:t>eee</a:t>
            </a:r>
            <a:r>
              <a:rPr lang="en-US" sz="5800" dirty="0" smtClean="0">
                <a:latin typeface="Times New Roman" pitchFamily="18" charset="0"/>
                <a:cs typeface="Times New Roman" pitchFamily="18" charset="0"/>
                <a:sym typeface="Wingdings" panose="05000000000000000000" pitchFamily="2" charset="2"/>
              </a:rPr>
              <a:t> –––&gt;  303 –––&gt;  123</a:t>
            </a:r>
            <a:endParaRPr lang="en-US" sz="5800"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endParaRPr lang="en-US" sz="9600" dirty="0">
              <a:latin typeface="Times New Roman" pitchFamily="18" charset="0"/>
              <a:cs typeface="Times New Roman" pitchFamily="18" charset="0"/>
            </a:endParaRPr>
          </a:p>
        </p:txBody>
      </p:sp>
    </p:spTree>
    <p:extLst>
      <p:ext uri="{BB962C8B-B14F-4D97-AF65-F5344CB8AC3E}">
        <p14:creationId xmlns:p14="http://schemas.microsoft.com/office/powerpoint/2010/main" val="29501695"/>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458200" cy="5364163"/>
          </a:xfrm>
        </p:spPr>
        <p:txBody>
          <a:bodyPr>
            <a:normAutofit/>
          </a:bodyPr>
          <a:lstStyle/>
          <a:p>
            <a:pPr marL="0" lvl="0" indent="0">
              <a:buNone/>
            </a:pPr>
            <a:r>
              <a:rPr lang="en-US" dirty="0" smtClean="0">
                <a:solidFill>
                  <a:prstClr val="black"/>
                </a:solidFill>
                <a:latin typeface="Times New Roman" pitchFamily="18" charset="0"/>
                <a:cs typeface="Times New Roman" pitchFamily="18" charset="0"/>
              </a:rPr>
              <a:t>     </a:t>
            </a:r>
            <a:r>
              <a:rPr lang="el-GR" sz="6000" kern="500" dirty="0" smtClean="0">
                <a:solidFill>
                  <a:prstClr val="black"/>
                </a:solidFill>
                <a:latin typeface="Times New Roman" pitchFamily="18" charset="0"/>
                <a:cs typeface="Times New Roman" pitchFamily="18" charset="0"/>
              </a:rPr>
              <a:t>ᵠ</a:t>
            </a:r>
            <a:r>
              <a:rPr lang="en-US" dirty="0" smtClean="0">
                <a:solidFill>
                  <a:prstClr val="black"/>
                </a:solidFill>
                <a:latin typeface="Times New Roman" pitchFamily="18" charset="0"/>
                <a:cs typeface="Times New Roman" pitchFamily="18" charset="0"/>
              </a:rPr>
              <a:t> </a:t>
            </a:r>
            <a:r>
              <a:rPr lang="en-US" kern="100" dirty="0" smtClean="0">
                <a:solidFill>
                  <a:prstClr val="black"/>
                </a:solidFill>
                <a:latin typeface="Times New Roman" pitchFamily="18" charset="0"/>
                <a:cs typeface="Times New Roman" pitchFamily="18" charset="0"/>
              </a:rPr>
              <a:t>=</a:t>
            </a:r>
            <a:r>
              <a:rPr lang="en-US" dirty="0" smtClean="0">
                <a:solidFill>
                  <a:prstClr val="black"/>
                </a:solidFill>
                <a:latin typeface="Times New Roman" pitchFamily="18" charset="0"/>
                <a:cs typeface="Times New Roman" pitchFamily="18" charset="0"/>
              </a:rPr>
              <a:t>  </a:t>
            </a:r>
            <a:r>
              <a:rPr lang="en-US" sz="5100" dirty="0" smtClean="0">
                <a:solidFill>
                  <a:prstClr val="black"/>
                </a:solidFill>
                <a:latin typeface="Times New Roman" pitchFamily="18" charset="0"/>
                <a:cs typeface="Times New Roman" pitchFamily="18" charset="0"/>
              </a:rPr>
              <a:t>1.6180339887…   </a:t>
            </a:r>
            <a:endParaRPr lang="en-US" sz="5100" dirty="0" smtClean="0">
              <a:latin typeface="Times New Roman" pitchFamily="18" charset="0"/>
              <a:cs typeface="Times New Roman" pitchFamily="18" charset="0"/>
            </a:endParaRPr>
          </a:p>
          <a:p>
            <a:pPr marL="0" lvl="0" indent="0">
              <a:buNone/>
            </a:pPr>
            <a:endParaRPr lang="en-US" dirty="0" smtClean="0">
              <a:latin typeface="Times New Roman" pitchFamily="18" charset="0"/>
              <a:cs typeface="Times New Roman" pitchFamily="18" charset="0"/>
            </a:endParaRPr>
          </a:p>
          <a:p>
            <a:pPr marL="0" lv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pPr marL="0" lvl="0" indent="0">
              <a:buNone/>
            </a:pPr>
            <a:endParaRPr lang="en-US" dirty="0">
              <a:solidFill>
                <a:prstClr val="black"/>
              </a:solidFill>
              <a:latin typeface="Times New Roman" pitchFamily="18" charset="0"/>
              <a:cs typeface="Times New Roman" pitchFamily="18" charset="0"/>
            </a:endParaRPr>
          </a:p>
          <a:p>
            <a:pPr marL="0" lvl="0" indent="0">
              <a:buNone/>
            </a:pPr>
            <a:endParaRPr lang="en-US" dirty="0" smtClean="0">
              <a:solidFill>
                <a:prstClr val="black"/>
              </a:solidFill>
              <a:latin typeface="Times New Roman" pitchFamily="18" charset="0"/>
              <a:cs typeface="Times New Roman" pitchFamily="18" charset="0"/>
            </a:endParaRPr>
          </a:p>
          <a:p>
            <a:pPr marL="0" lvl="0" indent="0">
              <a:buNone/>
            </a:pPr>
            <a:r>
              <a:rPr lang="en-US" dirty="0" smtClean="0">
                <a:solidFill>
                  <a:prstClr val="black"/>
                </a:solidFill>
                <a:latin typeface="Times New Roman" pitchFamily="18" charset="0"/>
                <a:cs typeface="Times New Roman" pitchFamily="18" charset="0"/>
              </a:rPr>
              <a:t>   </a:t>
            </a:r>
          </a:p>
          <a:p>
            <a:pPr marL="0" lvl="0" indent="0">
              <a:buNone/>
            </a:pPr>
            <a:r>
              <a:rPr lang="en-US" dirty="0" smtClean="0">
                <a:solidFill>
                  <a:prstClr val="black"/>
                </a:solidFill>
                <a:latin typeface="Times New Roman" pitchFamily="18" charset="0"/>
                <a:cs typeface="Times New Roman" pitchFamily="18" charset="0"/>
              </a:rPr>
              <a:t>1, 3/2, 5/3, 8/5, 13/8, 21/13, 34/21, 55/34, 89/55, …</a:t>
            </a:r>
            <a:endParaRPr lang="en-US" dirty="0">
              <a:solidFill>
                <a:prstClr val="black"/>
              </a:solidFill>
              <a:latin typeface="Times New Roman" pitchFamily="18" charset="0"/>
              <a:cs typeface="Times New Roman" pitchFamily="18" charset="0"/>
            </a:endParaRPr>
          </a:p>
          <a:p>
            <a:pPr marL="0" indent="0">
              <a:buNone/>
            </a:pPr>
            <a:endParaRPr lang="en-US" kern="0" baseline="-25000" dirty="0" smtClean="0">
              <a:latin typeface="Times New Roman" pitchFamily="18" charset="0"/>
              <a:cs typeface="Times New Roman" pitchFamily="18" charset="0"/>
            </a:endParaRPr>
          </a:p>
          <a:p>
            <a:pPr marL="0" indent="0">
              <a:buNone/>
            </a:pPr>
            <a:endParaRPr lang="en-US" kern="0" baseline="-2500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506893502"/>
              </p:ext>
            </p:extLst>
          </p:nvPr>
        </p:nvGraphicFramePr>
        <p:xfrm>
          <a:off x="2209800" y="1828800"/>
          <a:ext cx="2865438" cy="2286000"/>
        </p:xfrm>
        <a:graphic>
          <a:graphicData uri="http://schemas.openxmlformats.org/presentationml/2006/ole">
            <mc:AlternateContent xmlns:mc="http://schemas.openxmlformats.org/markup-compatibility/2006">
              <mc:Choice xmlns:v="urn:schemas-microsoft-com:vml" Requires="v">
                <p:oleObj spid="_x0000_s6190" name="Equation" r:id="rId3" imgW="1193760" imgH="952200" progId="Equation.DSMT4">
                  <p:embed/>
                </p:oleObj>
              </mc:Choice>
              <mc:Fallback>
                <p:oleObj name="Equation" r:id="rId3" imgW="1193760" imgH="952200" progId="Equation.DSMT4">
                  <p:embed/>
                  <p:pic>
                    <p:nvPicPr>
                      <p:cNvPr id="0" name=""/>
                      <p:cNvPicPr/>
                      <p:nvPr/>
                    </p:nvPicPr>
                    <p:blipFill>
                      <a:blip r:embed="rId4"/>
                      <a:stretch>
                        <a:fillRect/>
                      </a:stretch>
                    </p:blipFill>
                    <p:spPr>
                      <a:xfrm>
                        <a:off x="2209800" y="1828800"/>
                        <a:ext cx="2865438" cy="2286000"/>
                      </a:xfrm>
                      <a:prstGeom prst="rect">
                        <a:avLst/>
                      </a:prstGeom>
                    </p:spPr>
                  </p:pic>
                </p:oleObj>
              </mc:Fallback>
            </mc:AlternateContent>
          </a:graphicData>
        </a:graphic>
      </p:graphicFrame>
    </p:spTree>
    <p:extLst>
      <p:ext uri="{BB962C8B-B14F-4D97-AF65-F5344CB8AC3E}">
        <p14:creationId xmlns:p14="http://schemas.microsoft.com/office/powerpoint/2010/main" val="405068986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5745163"/>
          </a:xfrm>
        </p:spPr>
        <p:txBody>
          <a:bodyPr>
            <a:normAutofit/>
          </a:bodyPr>
          <a:lstStyle/>
          <a:p>
            <a:pPr marL="0" lvl="0" indent="0">
              <a:buNone/>
            </a:pPr>
            <a:r>
              <a:rPr lang="en-US" dirty="0" smtClean="0">
                <a:solidFill>
                  <a:prstClr val="black"/>
                </a:solidFill>
                <a:latin typeface="Times New Roman" pitchFamily="18" charset="0"/>
                <a:cs typeface="Times New Roman" pitchFamily="18" charset="0"/>
              </a:rPr>
              <a:t>1+1 = 2 </a:t>
            </a:r>
            <a:endParaRPr lang="en-US" dirty="0" smtClean="0">
              <a:latin typeface="Times New Roman" pitchFamily="18" charset="0"/>
              <a:cs typeface="Times New Roman" pitchFamily="18" charset="0"/>
            </a:endParaRPr>
          </a:p>
          <a:p>
            <a:pPr marL="0" lvl="0" indent="0">
              <a:buNone/>
            </a:pPr>
            <a:r>
              <a:rPr lang="en-US" kern="0" dirty="0" smtClean="0">
                <a:latin typeface="Times New Roman" pitchFamily="18" charset="0"/>
                <a:cs typeface="Times New Roman" pitchFamily="18" charset="0"/>
              </a:rPr>
              <a:t> </a:t>
            </a:r>
            <a:endParaRPr lang="en-US" kern="0" baseline="-25000" dirty="0" smtClean="0">
              <a:latin typeface="Times New Roman" pitchFamily="18" charset="0"/>
              <a:cs typeface="Times New Roman" pitchFamily="18" charset="0"/>
            </a:endParaRPr>
          </a:p>
          <a:p>
            <a:pPr marL="0" indent="0">
              <a:buNone/>
            </a:pPr>
            <a:endParaRPr lang="en-US" kern="0" baseline="-2500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973990147"/>
              </p:ext>
            </p:extLst>
          </p:nvPr>
        </p:nvGraphicFramePr>
        <p:xfrm>
          <a:off x="381000" y="779399"/>
          <a:ext cx="2513013" cy="1096963"/>
        </p:xfrm>
        <a:graphic>
          <a:graphicData uri="http://schemas.openxmlformats.org/presentationml/2006/ole">
            <mc:AlternateContent xmlns:mc="http://schemas.openxmlformats.org/markup-compatibility/2006">
              <mc:Choice xmlns:v="urn:schemas-microsoft-com:vml" Requires="v">
                <p:oleObj spid="_x0000_s8362" name="Equation" r:id="rId3" imgW="901440" imgH="393480" progId="Equation.DSMT4">
                  <p:embed/>
                </p:oleObj>
              </mc:Choice>
              <mc:Fallback>
                <p:oleObj name="Equation" r:id="rId3" imgW="901440" imgH="393480" progId="Equation.DSMT4">
                  <p:embed/>
                  <p:pic>
                    <p:nvPicPr>
                      <p:cNvPr id="0" name=""/>
                      <p:cNvPicPr/>
                      <p:nvPr/>
                    </p:nvPicPr>
                    <p:blipFill>
                      <a:blip r:embed="rId4"/>
                      <a:stretch>
                        <a:fillRect/>
                      </a:stretch>
                    </p:blipFill>
                    <p:spPr>
                      <a:xfrm>
                        <a:off x="381000" y="779399"/>
                        <a:ext cx="2513013" cy="1096963"/>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68000341"/>
              </p:ext>
            </p:extLst>
          </p:nvPr>
        </p:nvGraphicFramePr>
        <p:xfrm>
          <a:off x="414338" y="1977231"/>
          <a:ext cx="3759200" cy="1646238"/>
        </p:xfrm>
        <a:graphic>
          <a:graphicData uri="http://schemas.openxmlformats.org/presentationml/2006/ole">
            <mc:AlternateContent xmlns:mc="http://schemas.openxmlformats.org/markup-compatibility/2006">
              <mc:Choice xmlns:v="urn:schemas-microsoft-com:vml" Requires="v">
                <p:oleObj spid="_x0000_s8363" name="Equation" r:id="rId5" imgW="1333440" imgH="583920" progId="Equation.DSMT4">
                  <p:embed/>
                </p:oleObj>
              </mc:Choice>
              <mc:Fallback>
                <p:oleObj name="Equation" r:id="rId5" imgW="1333440" imgH="583920" progId="Equation.DSMT4">
                  <p:embed/>
                  <p:pic>
                    <p:nvPicPr>
                      <p:cNvPr id="0" name=""/>
                      <p:cNvPicPr/>
                      <p:nvPr/>
                    </p:nvPicPr>
                    <p:blipFill>
                      <a:blip r:embed="rId6"/>
                      <a:stretch>
                        <a:fillRect/>
                      </a:stretch>
                    </p:blipFill>
                    <p:spPr>
                      <a:xfrm>
                        <a:off x="414338" y="1977231"/>
                        <a:ext cx="3759200" cy="164623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93042156"/>
              </p:ext>
            </p:extLst>
          </p:nvPr>
        </p:nvGraphicFramePr>
        <p:xfrm>
          <a:off x="422276" y="3650901"/>
          <a:ext cx="2576513" cy="1646237"/>
        </p:xfrm>
        <a:graphic>
          <a:graphicData uri="http://schemas.openxmlformats.org/presentationml/2006/ole">
            <mc:AlternateContent xmlns:mc="http://schemas.openxmlformats.org/markup-compatibility/2006">
              <mc:Choice xmlns:v="urn:schemas-microsoft-com:vml" Requires="v">
                <p:oleObj spid="_x0000_s8364" name="Equation" r:id="rId7" imgW="914400" imgH="583920" progId="Equation.DSMT4">
                  <p:embed/>
                </p:oleObj>
              </mc:Choice>
              <mc:Fallback>
                <p:oleObj name="Equation" r:id="rId7" imgW="914400" imgH="583920" progId="Equation.DSMT4">
                  <p:embed/>
                  <p:pic>
                    <p:nvPicPr>
                      <p:cNvPr id="0" name=""/>
                      <p:cNvPicPr/>
                      <p:nvPr/>
                    </p:nvPicPr>
                    <p:blipFill>
                      <a:blip r:embed="rId8"/>
                      <a:stretch>
                        <a:fillRect/>
                      </a:stretch>
                    </p:blipFill>
                    <p:spPr>
                      <a:xfrm>
                        <a:off x="422276" y="3650901"/>
                        <a:ext cx="2576513" cy="1646237"/>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58782007"/>
              </p:ext>
            </p:extLst>
          </p:nvPr>
        </p:nvGraphicFramePr>
        <p:xfrm>
          <a:off x="422276" y="5324570"/>
          <a:ext cx="3187700" cy="1646237"/>
        </p:xfrm>
        <a:graphic>
          <a:graphicData uri="http://schemas.openxmlformats.org/presentationml/2006/ole">
            <mc:AlternateContent xmlns:mc="http://schemas.openxmlformats.org/markup-compatibility/2006">
              <mc:Choice xmlns:v="urn:schemas-microsoft-com:vml" Requires="v">
                <p:oleObj spid="_x0000_s8365" name="Equation" r:id="rId9" imgW="1130040" imgH="583920" progId="Equation.DSMT4">
                  <p:embed/>
                </p:oleObj>
              </mc:Choice>
              <mc:Fallback>
                <p:oleObj name="Equation" r:id="rId9" imgW="1130040" imgH="583920" progId="Equation.DSMT4">
                  <p:embed/>
                  <p:pic>
                    <p:nvPicPr>
                      <p:cNvPr id="0" name=""/>
                      <p:cNvPicPr/>
                      <p:nvPr/>
                    </p:nvPicPr>
                    <p:blipFill>
                      <a:blip r:embed="rId10"/>
                      <a:stretch>
                        <a:fillRect/>
                      </a:stretch>
                    </p:blipFill>
                    <p:spPr>
                      <a:xfrm>
                        <a:off x="422276" y="5324570"/>
                        <a:ext cx="3187700" cy="1646237"/>
                      </a:xfrm>
                      <a:prstGeom prst="rect">
                        <a:avLst/>
                      </a:prstGeom>
                    </p:spPr>
                  </p:pic>
                </p:oleObj>
              </mc:Fallback>
            </mc:AlternateContent>
          </a:graphicData>
        </a:graphic>
      </p:graphicFrame>
    </p:spTree>
    <p:extLst>
      <p:ext uri="{BB962C8B-B14F-4D97-AF65-F5344CB8AC3E}">
        <p14:creationId xmlns:p14="http://schemas.microsoft.com/office/powerpoint/2010/main" val="3443251513"/>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5745163"/>
          </a:xfrm>
        </p:spPr>
        <p:txBody>
          <a:bodyPr>
            <a:normAutofit/>
          </a:bodyPr>
          <a:lstStyle/>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lgn="ctr">
              <a:buNone/>
            </a:pPr>
            <a:r>
              <a:rPr lang="en-US" sz="9600" kern="0" dirty="0" smtClean="0">
                <a:latin typeface="Times New Roman" pitchFamily="18" charset="0"/>
                <a:cs typeface="Times New Roman" pitchFamily="18" charset="0"/>
              </a:rPr>
              <a:t>1729 </a:t>
            </a:r>
            <a:endParaRPr lang="en-US" sz="9600" kern="0" baseline="-25000" dirty="0" smtClean="0">
              <a:latin typeface="Times New Roman" pitchFamily="18" charset="0"/>
              <a:cs typeface="Times New Roman" pitchFamily="18" charset="0"/>
            </a:endParaRPr>
          </a:p>
          <a:p>
            <a:pPr marL="0" indent="0">
              <a:buNone/>
            </a:pPr>
            <a:endParaRPr lang="en-US" kern="0" baseline="-2500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111482465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5745163"/>
          </a:xfrm>
        </p:spPr>
        <p:txBody>
          <a:bodyPr>
            <a:normAutofit/>
          </a:bodyPr>
          <a:lstStyle/>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lgn="ctr">
              <a:buNone/>
            </a:pPr>
            <a:r>
              <a:rPr lang="en-US" sz="5400" kern="0" dirty="0" smtClean="0">
                <a:latin typeface="Times New Roman" pitchFamily="18" charset="0"/>
                <a:cs typeface="Times New Roman" pitchFamily="18" charset="0"/>
              </a:rPr>
              <a:t>Hardy–</a:t>
            </a:r>
            <a:r>
              <a:rPr lang="en-US" sz="5400" kern="0" dirty="0" err="1" smtClean="0">
                <a:latin typeface="Times New Roman" pitchFamily="18" charset="0"/>
                <a:cs typeface="Times New Roman" pitchFamily="18" charset="0"/>
              </a:rPr>
              <a:t>Ramanujan</a:t>
            </a:r>
            <a:r>
              <a:rPr lang="en-US" sz="5400" kern="0" dirty="0" smtClean="0">
                <a:latin typeface="Times New Roman" pitchFamily="18" charset="0"/>
                <a:cs typeface="Times New Roman" pitchFamily="18" charset="0"/>
              </a:rPr>
              <a:t> Number</a:t>
            </a:r>
          </a:p>
          <a:p>
            <a:pPr marL="0" lvl="0" indent="0">
              <a:buNone/>
            </a:pPr>
            <a:endParaRPr lang="en-US" kern="0" dirty="0">
              <a:latin typeface="Times New Roman" pitchFamily="18" charset="0"/>
              <a:cs typeface="Times New Roman" pitchFamily="18" charset="0"/>
            </a:endParaRPr>
          </a:p>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301439789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5745163"/>
          </a:xfrm>
        </p:spPr>
        <p:txBody>
          <a:bodyPr>
            <a:normAutofit/>
          </a:bodyPr>
          <a:lstStyle/>
          <a:p>
            <a:pPr marL="0" lvl="0" indent="0">
              <a:buNone/>
            </a:pPr>
            <a:endParaRPr lang="en-US" kern="0" dirty="0" smtClean="0">
              <a:latin typeface="Times New Roman" pitchFamily="18" charset="0"/>
              <a:cs typeface="Times New Roman" pitchFamily="18" charset="0"/>
            </a:endParaRPr>
          </a:p>
          <a:p>
            <a:pPr marL="0" lvl="0" indent="0">
              <a:buNone/>
            </a:pPr>
            <a:endParaRPr lang="en-US" sz="6000" kern="0" dirty="0" smtClean="0">
              <a:latin typeface="Times New Roman" pitchFamily="18" charset="0"/>
              <a:cs typeface="Times New Roman" pitchFamily="18" charset="0"/>
            </a:endParaRPr>
          </a:p>
          <a:p>
            <a:pPr marL="0" lvl="0" indent="0">
              <a:buNone/>
            </a:pPr>
            <a:r>
              <a:rPr lang="en-US" sz="6000" kern="0" dirty="0" smtClean="0">
                <a:latin typeface="Times New Roman" pitchFamily="18" charset="0"/>
                <a:cs typeface="Times New Roman" pitchFamily="18" charset="0"/>
              </a:rPr>
              <a:t>      1729 = 1</a:t>
            </a:r>
            <a:r>
              <a:rPr lang="en-US" sz="6000" kern="0" baseline="30000" dirty="0" smtClean="0">
                <a:latin typeface="Times New Roman" pitchFamily="18" charset="0"/>
                <a:cs typeface="Times New Roman" pitchFamily="18" charset="0"/>
              </a:rPr>
              <a:t>3</a:t>
            </a:r>
            <a:r>
              <a:rPr lang="en-US" sz="6000" kern="0" dirty="0" smtClean="0">
                <a:latin typeface="Times New Roman" pitchFamily="18" charset="0"/>
                <a:cs typeface="Times New Roman" pitchFamily="18" charset="0"/>
              </a:rPr>
              <a:t> + 12</a:t>
            </a:r>
            <a:r>
              <a:rPr lang="en-US" sz="6000" kern="0" baseline="30000" dirty="0" smtClean="0">
                <a:latin typeface="Times New Roman" pitchFamily="18" charset="0"/>
                <a:cs typeface="Times New Roman" pitchFamily="18" charset="0"/>
              </a:rPr>
              <a:t>3</a:t>
            </a:r>
          </a:p>
          <a:p>
            <a:pPr marL="0" lvl="0" indent="0">
              <a:buNone/>
            </a:pPr>
            <a:r>
              <a:rPr lang="en-US" sz="6000" kern="0" dirty="0">
                <a:latin typeface="Times New Roman" pitchFamily="18" charset="0"/>
                <a:cs typeface="Times New Roman" pitchFamily="18" charset="0"/>
              </a:rPr>
              <a:t> </a:t>
            </a:r>
            <a:r>
              <a:rPr lang="en-US" sz="6000" kern="0" dirty="0" smtClean="0">
                <a:latin typeface="Times New Roman" pitchFamily="18" charset="0"/>
                <a:cs typeface="Times New Roman" pitchFamily="18" charset="0"/>
              </a:rPr>
              <a:t>              = 9</a:t>
            </a:r>
            <a:r>
              <a:rPr lang="en-US" sz="6000" kern="0" baseline="30000" dirty="0" smtClean="0">
                <a:latin typeface="Times New Roman" pitchFamily="18" charset="0"/>
                <a:cs typeface="Times New Roman" pitchFamily="18" charset="0"/>
              </a:rPr>
              <a:t>3</a:t>
            </a:r>
            <a:r>
              <a:rPr lang="en-US" sz="6000" kern="0" dirty="0" smtClean="0">
                <a:latin typeface="Times New Roman" pitchFamily="18" charset="0"/>
                <a:cs typeface="Times New Roman" pitchFamily="18" charset="0"/>
              </a:rPr>
              <a:t> + 10</a:t>
            </a:r>
            <a:r>
              <a:rPr lang="en-US" sz="6000" kern="0" baseline="30000" dirty="0" smtClean="0">
                <a:latin typeface="Times New Roman" pitchFamily="18" charset="0"/>
                <a:cs typeface="Times New Roman" pitchFamily="18" charset="0"/>
              </a:rPr>
              <a:t>3</a:t>
            </a:r>
            <a:endParaRPr lang="en-US" sz="6000" kern="0" baseline="3000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3833635408"/>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5745163"/>
          </a:xfrm>
        </p:spPr>
        <p:txBody>
          <a:bodyPr>
            <a:normAutofit fontScale="77500" lnSpcReduction="20000"/>
          </a:bodyPr>
          <a:lstStyle/>
          <a:p>
            <a:pPr marL="1143000" lvl="0" indent="-1143000">
              <a:buAutoNum type="arabicParenBoth"/>
            </a:pPr>
            <a:r>
              <a:rPr lang="en-US" sz="6000" kern="0" dirty="0" smtClean="0">
                <a:latin typeface="Times New Roman" pitchFamily="18" charset="0"/>
                <a:cs typeface="Times New Roman" pitchFamily="18" charset="0"/>
              </a:rPr>
              <a:t>1729 is the smallest natural number that has this property.</a:t>
            </a:r>
          </a:p>
          <a:p>
            <a:pPr marL="0" lvl="0" indent="0">
              <a:buNone/>
            </a:pPr>
            <a:endParaRPr lang="en-US" sz="6000" kern="0" dirty="0" smtClean="0">
              <a:latin typeface="Times New Roman" pitchFamily="18" charset="0"/>
              <a:cs typeface="Times New Roman" pitchFamily="18" charset="0"/>
            </a:endParaRPr>
          </a:p>
          <a:p>
            <a:pPr marL="1143000" lvl="0" indent="-1143000">
              <a:buAutoNum type="arabicParenBoth" startAt="2"/>
            </a:pPr>
            <a:r>
              <a:rPr lang="en-US" sz="6000" kern="0" dirty="0" smtClean="0">
                <a:latin typeface="Times New Roman" pitchFamily="18" charset="0"/>
                <a:cs typeface="Times New Roman" pitchFamily="18" charset="0"/>
              </a:rPr>
              <a:t>1729 is a “near–miss” for </a:t>
            </a:r>
          </a:p>
          <a:p>
            <a:pPr marL="0" lvl="0" indent="0">
              <a:buNone/>
            </a:pPr>
            <a:r>
              <a:rPr lang="en-US" sz="6000" i="1" kern="0" dirty="0">
                <a:latin typeface="Times New Roman" pitchFamily="18" charset="0"/>
                <a:cs typeface="Times New Roman" pitchFamily="18" charset="0"/>
              </a:rPr>
              <a:t>	</a:t>
            </a:r>
            <a:r>
              <a:rPr lang="en-US" sz="6000" i="1" kern="0" dirty="0" smtClean="0">
                <a:latin typeface="Times New Roman" pitchFamily="18" charset="0"/>
                <a:cs typeface="Times New Roman" pitchFamily="18" charset="0"/>
              </a:rPr>
              <a:t>			   </a:t>
            </a:r>
            <a:r>
              <a:rPr lang="en-US" sz="6000" i="1" kern="0" dirty="0" err="1" smtClean="0">
                <a:latin typeface="Times New Roman" pitchFamily="18" charset="0"/>
                <a:cs typeface="Times New Roman" pitchFamily="18" charset="0"/>
              </a:rPr>
              <a:t>z</a:t>
            </a:r>
            <a:r>
              <a:rPr lang="en-US" sz="6000" i="1" kern="0" baseline="30000" dirty="0" err="1" smtClean="0">
                <a:latin typeface="Times New Roman" pitchFamily="18" charset="0"/>
                <a:cs typeface="Times New Roman" pitchFamily="18" charset="0"/>
              </a:rPr>
              <a:t>n</a:t>
            </a:r>
            <a:r>
              <a:rPr lang="en-US" sz="6000" i="1" kern="0" baseline="30000" dirty="0" smtClean="0">
                <a:latin typeface="Times New Roman" pitchFamily="18" charset="0"/>
                <a:cs typeface="Times New Roman" pitchFamily="18" charset="0"/>
              </a:rPr>
              <a:t> </a:t>
            </a:r>
            <a:r>
              <a:rPr lang="en-US" sz="6000" kern="0" dirty="0" smtClean="0">
                <a:latin typeface="Times New Roman" pitchFamily="18" charset="0"/>
                <a:cs typeface="Times New Roman" pitchFamily="18" charset="0"/>
              </a:rPr>
              <a:t>= </a:t>
            </a:r>
            <a:r>
              <a:rPr lang="en-US" sz="6000" i="1" kern="0" dirty="0" smtClean="0">
                <a:latin typeface="Times New Roman" pitchFamily="18" charset="0"/>
                <a:cs typeface="Times New Roman" pitchFamily="18" charset="0"/>
              </a:rPr>
              <a:t>x</a:t>
            </a:r>
            <a:r>
              <a:rPr lang="en-US" sz="6000" i="1" kern="0" baseline="30000" dirty="0" smtClean="0">
                <a:latin typeface="Times New Roman" pitchFamily="18" charset="0"/>
                <a:cs typeface="Times New Roman" pitchFamily="18" charset="0"/>
              </a:rPr>
              <a:t>n</a:t>
            </a:r>
            <a:r>
              <a:rPr lang="en-US" sz="6000" kern="0" dirty="0" smtClean="0">
                <a:latin typeface="Times New Roman" pitchFamily="18" charset="0"/>
                <a:cs typeface="Times New Roman" pitchFamily="18" charset="0"/>
              </a:rPr>
              <a:t> + </a:t>
            </a:r>
            <a:r>
              <a:rPr lang="en-US" sz="6000" i="1" kern="0" dirty="0" smtClean="0">
                <a:latin typeface="Times New Roman" pitchFamily="18" charset="0"/>
                <a:cs typeface="Times New Roman" pitchFamily="18" charset="0"/>
              </a:rPr>
              <a:t>y</a:t>
            </a:r>
            <a:r>
              <a:rPr lang="en-US" sz="6000" i="1" kern="0" baseline="30000" dirty="0" smtClean="0">
                <a:latin typeface="Times New Roman" pitchFamily="18" charset="0"/>
                <a:cs typeface="Times New Roman" pitchFamily="18" charset="0"/>
              </a:rPr>
              <a:t>n</a:t>
            </a:r>
            <a:r>
              <a:rPr lang="en-US" sz="6000" kern="0" dirty="0" smtClean="0">
                <a:latin typeface="Times New Roman" pitchFamily="18" charset="0"/>
                <a:cs typeface="Times New Roman" pitchFamily="18" charset="0"/>
              </a:rPr>
              <a:t>.</a:t>
            </a:r>
          </a:p>
          <a:p>
            <a:pPr marL="0" lvl="0" indent="0">
              <a:buNone/>
            </a:pPr>
            <a:r>
              <a:rPr lang="en-US" sz="6000" kern="0" dirty="0">
                <a:latin typeface="Times New Roman" pitchFamily="18" charset="0"/>
                <a:cs typeface="Times New Roman" pitchFamily="18" charset="0"/>
              </a:rPr>
              <a:t>	</a:t>
            </a:r>
            <a:r>
              <a:rPr lang="en-US" sz="6000" kern="0" dirty="0" smtClean="0">
                <a:latin typeface="Times New Roman" pitchFamily="18" charset="0"/>
                <a:cs typeface="Times New Roman" pitchFamily="18" charset="0"/>
              </a:rPr>
              <a:t> 1729 = 12</a:t>
            </a:r>
            <a:r>
              <a:rPr lang="en-US" sz="6000" kern="0" baseline="30000" dirty="0" smtClean="0">
                <a:latin typeface="Times New Roman" pitchFamily="18" charset="0"/>
                <a:cs typeface="Times New Roman" pitchFamily="18" charset="0"/>
              </a:rPr>
              <a:t>3</a:t>
            </a:r>
            <a:r>
              <a:rPr lang="en-US" sz="6000" kern="0" dirty="0" smtClean="0">
                <a:latin typeface="Times New Roman" pitchFamily="18" charset="0"/>
                <a:cs typeface="Times New Roman" pitchFamily="18" charset="0"/>
              </a:rPr>
              <a:t> +1 = 9</a:t>
            </a:r>
            <a:r>
              <a:rPr lang="en-US" sz="6000" kern="0" baseline="30000" dirty="0" smtClean="0">
                <a:latin typeface="Times New Roman" pitchFamily="18" charset="0"/>
                <a:cs typeface="Times New Roman" pitchFamily="18" charset="0"/>
              </a:rPr>
              <a:t>3</a:t>
            </a:r>
            <a:r>
              <a:rPr lang="en-US" sz="6000" kern="0" dirty="0" smtClean="0">
                <a:latin typeface="Times New Roman" pitchFamily="18" charset="0"/>
                <a:cs typeface="Times New Roman" pitchFamily="18" charset="0"/>
              </a:rPr>
              <a:t> + 10</a:t>
            </a:r>
            <a:r>
              <a:rPr lang="en-US" sz="6000" kern="0" baseline="30000" dirty="0" smtClean="0">
                <a:latin typeface="Times New Roman" pitchFamily="18" charset="0"/>
                <a:cs typeface="Times New Roman" pitchFamily="18" charset="0"/>
              </a:rPr>
              <a:t>3</a:t>
            </a:r>
          </a:p>
          <a:p>
            <a:pPr marL="0" lvl="0" indent="0">
              <a:buNone/>
            </a:pPr>
            <a:r>
              <a:rPr lang="en-US" sz="6000" kern="0" dirty="0" smtClean="0">
                <a:latin typeface="Times New Roman" pitchFamily="18" charset="0"/>
                <a:cs typeface="Times New Roman" pitchFamily="18" charset="0"/>
              </a:rPr>
              <a:t>      </a:t>
            </a:r>
            <a:endParaRPr lang="en-US" kern="0" dirty="0">
              <a:latin typeface="Times New Roman" pitchFamily="18" charset="0"/>
              <a:cs typeface="Times New Roman" pitchFamily="18" charset="0"/>
            </a:endParaRPr>
          </a:p>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159080339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5745163"/>
          </a:xfrm>
        </p:spPr>
        <p:txBody>
          <a:bodyPr>
            <a:normAutofit/>
          </a:bodyPr>
          <a:lstStyle/>
          <a:p>
            <a:pPr marL="0" lvl="0" indent="0">
              <a:buNone/>
            </a:pPr>
            <a:r>
              <a:rPr lang="en-US" sz="7200" kern="0" dirty="0" smtClean="0">
                <a:latin typeface="Times New Roman" pitchFamily="18" charset="0"/>
                <a:cs typeface="Times New Roman" pitchFamily="18" charset="0"/>
              </a:rPr>
              <a:t>Is there a number that can be written as the sum of 4 cubes in at least 10 different ways?      </a:t>
            </a:r>
            <a:endParaRPr lang="en-US" sz="7200" kern="0" dirty="0">
              <a:latin typeface="Times New Roman" pitchFamily="18" charset="0"/>
              <a:cs typeface="Times New Roman" pitchFamily="18" charset="0"/>
            </a:endParaRPr>
          </a:p>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3803643636"/>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5745163"/>
          </a:xfrm>
        </p:spPr>
        <p:txBody>
          <a:bodyPr>
            <a:normAutofit/>
          </a:bodyPr>
          <a:lstStyle/>
          <a:p>
            <a:pPr marL="0" lvl="0" indent="0">
              <a:buNone/>
            </a:pPr>
            <a:r>
              <a:rPr lang="en-US" sz="7200" kern="0" dirty="0" smtClean="0">
                <a:latin typeface="Times New Roman" pitchFamily="18" charset="0"/>
                <a:cs typeface="Times New Roman" pitchFamily="18" charset="0"/>
              </a:rPr>
              <a:t>It is hard to find such number but it is relatively easy to show that this number exists.</a:t>
            </a:r>
          </a:p>
          <a:p>
            <a:pPr marL="0" lvl="0" indent="0">
              <a:buNone/>
            </a:pPr>
            <a:endParaRPr lang="en-US" sz="7200" kern="0" dirty="0">
              <a:latin typeface="Times New Roman" pitchFamily="18" charset="0"/>
              <a:cs typeface="Times New Roman" pitchFamily="18" charset="0"/>
            </a:endParaRPr>
          </a:p>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336197254"/>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5745163"/>
          </a:xfrm>
        </p:spPr>
        <p:txBody>
          <a:bodyPr>
            <a:normAutofit fontScale="62500" lnSpcReduction="20000"/>
          </a:bodyPr>
          <a:lstStyle/>
          <a:p>
            <a:pPr marL="0" lvl="0" indent="0">
              <a:buNone/>
            </a:pPr>
            <a:r>
              <a:rPr lang="en-US" sz="7200" kern="0" dirty="0" smtClean="0">
                <a:latin typeface="Times New Roman" pitchFamily="18" charset="0"/>
                <a:cs typeface="Times New Roman" pitchFamily="18" charset="0"/>
              </a:rPr>
              <a:t>Note: </a:t>
            </a:r>
          </a:p>
          <a:p>
            <a:pPr marL="0" lvl="0" indent="0">
              <a:buNone/>
            </a:pPr>
            <a:endParaRPr lang="en-US" sz="7200" kern="0" dirty="0" smtClean="0">
              <a:latin typeface="Times New Roman" pitchFamily="18" charset="0"/>
              <a:cs typeface="Times New Roman" pitchFamily="18" charset="0"/>
            </a:endParaRPr>
          </a:p>
          <a:p>
            <a:pPr marL="0" lvl="0" indent="0">
              <a:buNone/>
            </a:pPr>
            <a:r>
              <a:rPr lang="en-US" sz="7200" kern="0" dirty="0" smtClean="0">
                <a:latin typeface="Times New Roman" pitchFamily="18" charset="0"/>
                <a:cs typeface="Times New Roman" pitchFamily="18" charset="0"/>
              </a:rPr>
              <a:t>There are 1000 cubes that are less than or equal to 1,000,000,000. </a:t>
            </a:r>
          </a:p>
          <a:p>
            <a:pPr marL="0" lvl="0" indent="0">
              <a:buNone/>
            </a:pPr>
            <a:endParaRPr lang="en-US" sz="7200" kern="0" dirty="0">
              <a:latin typeface="Times New Roman" pitchFamily="18" charset="0"/>
              <a:cs typeface="Times New Roman" pitchFamily="18" charset="0"/>
            </a:endParaRPr>
          </a:p>
          <a:p>
            <a:pPr marL="0" lvl="0" indent="0">
              <a:buNone/>
            </a:pPr>
            <a:r>
              <a:rPr lang="en-US" sz="7200" kern="0" dirty="0" smtClean="0">
                <a:latin typeface="Times New Roman" pitchFamily="18" charset="0"/>
                <a:cs typeface="Times New Roman" pitchFamily="18" charset="0"/>
              </a:rPr>
              <a:t>Is there a number that can be written as the sum of 4 cubes in at least 10 different ways?  </a:t>
            </a:r>
          </a:p>
          <a:p>
            <a:pPr marL="0" lvl="0" indent="0">
              <a:buNone/>
            </a:pPr>
            <a:r>
              <a:rPr lang="en-US" sz="7200" kern="0" dirty="0" smtClean="0">
                <a:latin typeface="Times New Roman" pitchFamily="18" charset="0"/>
                <a:cs typeface="Times New Roman" pitchFamily="18" charset="0"/>
              </a:rPr>
              <a:t>    </a:t>
            </a:r>
            <a:endParaRPr lang="en-US" sz="7200" kern="0" dirty="0">
              <a:latin typeface="Times New Roman" pitchFamily="18" charset="0"/>
              <a:cs typeface="Times New Roman" pitchFamily="18" charset="0"/>
            </a:endParaRPr>
          </a:p>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3569588388"/>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5745163"/>
          </a:xfrm>
        </p:spPr>
        <p:txBody>
          <a:bodyPr>
            <a:normAutofit fontScale="47500" lnSpcReduction="20000"/>
          </a:bodyPr>
          <a:lstStyle/>
          <a:p>
            <a:pPr marL="0" lvl="0" indent="0">
              <a:lnSpc>
                <a:spcPct val="120000"/>
              </a:lnSpc>
              <a:buNone/>
            </a:pPr>
            <a:r>
              <a:rPr lang="en-US" sz="7000" kern="0" dirty="0" smtClean="0">
                <a:latin typeface="Times New Roman" pitchFamily="18" charset="0"/>
                <a:cs typeface="Times New Roman" pitchFamily="18" charset="0"/>
              </a:rPr>
              <a:t>Order the first thousand cubes as </a:t>
            </a:r>
          </a:p>
          <a:p>
            <a:pPr marL="0" lvl="0" indent="0">
              <a:lnSpc>
                <a:spcPct val="120000"/>
              </a:lnSpc>
              <a:buNone/>
            </a:pPr>
            <a:r>
              <a:rPr lang="en-US" sz="7000" i="1" kern="0" dirty="0" smtClean="0">
                <a:latin typeface="Times New Roman" pitchFamily="18" charset="0"/>
                <a:cs typeface="Times New Roman" pitchFamily="18" charset="0"/>
              </a:rPr>
              <a:t>a</a:t>
            </a:r>
            <a:r>
              <a:rPr lang="en-US" sz="7000" kern="0" baseline="-25000" dirty="0" smtClean="0">
                <a:latin typeface="Times New Roman" pitchFamily="18" charset="0"/>
                <a:cs typeface="Times New Roman" pitchFamily="18" charset="0"/>
              </a:rPr>
              <a:t>1</a:t>
            </a:r>
            <a:r>
              <a:rPr lang="en-US" sz="7000" kern="0" dirty="0" smtClean="0">
                <a:latin typeface="Times New Roman" pitchFamily="18" charset="0"/>
                <a:cs typeface="Times New Roman" pitchFamily="18" charset="0"/>
              </a:rPr>
              <a:t>, </a:t>
            </a:r>
            <a:r>
              <a:rPr lang="en-US" sz="7000" i="1" kern="0" dirty="0" smtClean="0">
                <a:latin typeface="Times New Roman" pitchFamily="18" charset="0"/>
                <a:cs typeface="Times New Roman" pitchFamily="18" charset="0"/>
              </a:rPr>
              <a:t>a</a:t>
            </a:r>
            <a:r>
              <a:rPr lang="en-US" sz="7000" kern="0" baseline="-25000" dirty="0" smtClean="0">
                <a:latin typeface="Times New Roman" pitchFamily="18" charset="0"/>
                <a:cs typeface="Times New Roman" pitchFamily="18" charset="0"/>
              </a:rPr>
              <a:t>2</a:t>
            </a:r>
            <a:r>
              <a:rPr lang="en-US" sz="7000" kern="0" dirty="0" smtClean="0">
                <a:latin typeface="Times New Roman" pitchFamily="18" charset="0"/>
                <a:cs typeface="Times New Roman" pitchFamily="18" charset="0"/>
              </a:rPr>
              <a:t>, </a:t>
            </a:r>
            <a:r>
              <a:rPr lang="en-US" sz="7000" i="1" kern="0" dirty="0" smtClean="0">
                <a:latin typeface="Times New Roman" pitchFamily="18" charset="0"/>
                <a:cs typeface="Times New Roman" pitchFamily="18" charset="0"/>
              </a:rPr>
              <a:t>a</a:t>
            </a:r>
            <a:r>
              <a:rPr lang="en-US" sz="7000" kern="0" baseline="-25000" dirty="0" smtClean="0">
                <a:latin typeface="Times New Roman" pitchFamily="18" charset="0"/>
                <a:cs typeface="Times New Roman" pitchFamily="18" charset="0"/>
              </a:rPr>
              <a:t>3</a:t>
            </a:r>
            <a:r>
              <a:rPr lang="en-US" sz="7000" kern="0" dirty="0" smtClean="0">
                <a:latin typeface="Times New Roman" pitchFamily="18" charset="0"/>
                <a:cs typeface="Times New Roman" pitchFamily="18" charset="0"/>
              </a:rPr>
              <a:t>, </a:t>
            </a:r>
            <a:r>
              <a:rPr lang="en-US" sz="7000" i="1" kern="0" dirty="0" smtClean="0">
                <a:latin typeface="Times New Roman" pitchFamily="18" charset="0"/>
                <a:cs typeface="Times New Roman" pitchFamily="18" charset="0"/>
              </a:rPr>
              <a:t>a</a:t>
            </a:r>
            <a:r>
              <a:rPr lang="en-US" sz="7000" kern="0" baseline="-25000" dirty="0" smtClean="0">
                <a:latin typeface="Times New Roman" pitchFamily="18" charset="0"/>
                <a:cs typeface="Times New Roman" pitchFamily="18" charset="0"/>
              </a:rPr>
              <a:t>4</a:t>
            </a:r>
            <a:r>
              <a:rPr lang="en-US" sz="7000" kern="0" dirty="0" smtClean="0">
                <a:latin typeface="Times New Roman" pitchFamily="18" charset="0"/>
                <a:cs typeface="Times New Roman" pitchFamily="18" charset="0"/>
              </a:rPr>
              <a:t>, …, </a:t>
            </a:r>
            <a:r>
              <a:rPr lang="en-US" sz="7000" i="1" kern="0" dirty="0" smtClean="0">
                <a:latin typeface="Times New Roman" pitchFamily="18" charset="0"/>
                <a:cs typeface="Times New Roman" pitchFamily="18" charset="0"/>
              </a:rPr>
              <a:t>a</a:t>
            </a:r>
            <a:r>
              <a:rPr lang="en-US" sz="7000" kern="0" baseline="-25000" dirty="0" smtClean="0">
                <a:latin typeface="Times New Roman" pitchFamily="18" charset="0"/>
                <a:cs typeface="Times New Roman" pitchFamily="18" charset="0"/>
              </a:rPr>
              <a:t>1000</a:t>
            </a:r>
            <a:r>
              <a:rPr lang="en-US" sz="7000" kern="0" dirty="0" smtClean="0">
                <a:latin typeface="Times New Roman" pitchFamily="18" charset="0"/>
                <a:cs typeface="Times New Roman" pitchFamily="18" charset="0"/>
              </a:rPr>
              <a:t>.</a:t>
            </a:r>
          </a:p>
          <a:p>
            <a:pPr marL="0" lvl="0" indent="0">
              <a:buNone/>
            </a:pPr>
            <a:r>
              <a:rPr lang="en-US" sz="7000" kern="0" dirty="0" smtClean="0">
                <a:latin typeface="Times New Roman" pitchFamily="18" charset="0"/>
                <a:cs typeface="Times New Roman" pitchFamily="18" charset="0"/>
              </a:rPr>
              <a:t>There are </a:t>
            </a:r>
            <a:r>
              <a:rPr lang="en-US" sz="7000" kern="0" baseline="-25000" dirty="0" smtClean="0">
                <a:latin typeface="Times New Roman" pitchFamily="18" charset="0"/>
                <a:cs typeface="Times New Roman" pitchFamily="18" charset="0"/>
              </a:rPr>
              <a:t>1000</a:t>
            </a:r>
            <a:r>
              <a:rPr lang="en-US" sz="7000" kern="0" dirty="0" smtClean="0">
                <a:latin typeface="Times New Roman" pitchFamily="18" charset="0"/>
                <a:cs typeface="Times New Roman" pitchFamily="18" charset="0"/>
              </a:rPr>
              <a:t>C</a:t>
            </a:r>
            <a:r>
              <a:rPr lang="en-US" sz="7000" kern="0" baseline="-25000" dirty="0" smtClean="0">
                <a:latin typeface="Times New Roman" pitchFamily="18" charset="0"/>
                <a:cs typeface="Times New Roman" pitchFamily="18" charset="0"/>
              </a:rPr>
              <a:t>4</a:t>
            </a:r>
            <a:r>
              <a:rPr lang="en-US" sz="7000" kern="0" dirty="0" smtClean="0">
                <a:latin typeface="Times New Roman" pitchFamily="18" charset="0"/>
                <a:cs typeface="Times New Roman" pitchFamily="18" charset="0"/>
              </a:rPr>
              <a:t> = 1000×999×998×997/24 &gt; 40×1,000,000,000 ways to pick out any 4 cubes from this sequence.</a:t>
            </a:r>
          </a:p>
          <a:p>
            <a:pPr marL="0" lvl="0" indent="0">
              <a:buNone/>
            </a:pPr>
            <a:r>
              <a:rPr lang="en-US" sz="7000" kern="0" dirty="0" smtClean="0">
                <a:latin typeface="Times New Roman" pitchFamily="18" charset="0"/>
                <a:cs typeface="Times New Roman" pitchFamily="18" charset="0"/>
              </a:rPr>
              <a:t>Any sum of 4 cubes from this sequence cannot exceed 4</a:t>
            </a:r>
            <a:r>
              <a:rPr lang="en-US" sz="6600" kern="0" dirty="0" smtClean="0">
                <a:latin typeface="Times New Roman" pitchFamily="18" charset="0"/>
                <a:cs typeface="Times New Roman" pitchFamily="18" charset="0"/>
              </a:rPr>
              <a:t>×1,000,000,000.</a:t>
            </a:r>
          </a:p>
          <a:p>
            <a:pPr marL="0" lvl="0" indent="0">
              <a:buNone/>
            </a:pPr>
            <a:endParaRPr lang="en-US" sz="4200" kern="0" dirty="0" smtClean="0">
              <a:latin typeface="Times New Roman" pitchFamily="18" charset="0"/>
              <a:cs typeface="Times New Roman" pitchFamily="18" charset="0"/>
            </a:endParaRPr>
          </a:p>
          <a:p>
            <a:pPr marL="0" lvl="0" indent="0">
              <a:buNone/>
            </a:pPr>
            <a:r>
              <a:rPr lang="en-US" sz="6600" kern="0" dirty="0" smtClean="0">
                <a:latin typeface="Times New Roman" pitchFamily="18" charset="0"/>
                <a:cs typeface="Times New Roman" pitchFamily="18" charset="0"/>
              </a:rPr>
              <a:t>So there are at the most 4,000,000,000 values to choose from by these more than 40,000,000,000 sets of sum of 4 cubes. Therefore, there is at least one value (among these 4,000,000,000) that is equal to 10 or more sets of sum of four cubes. </a:t>
            </a:r>
            <a:endParaRPr lang="en-US" sz="7200" kern="0" dirty="0">
              <a:latin typeface="Times New Roman" pitchFamily="18" charset="0"/>
              <a:cs typeface="Times New Roman" pitchFamily="18" charset="0"/>
            </a:endParaRPr>
          </a:p>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2233409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pPr marL="0" indent="0">
              <a:buNone/>
            </a:pPr>
            <a:r>
              <a:rPr lang="en-US" sz="6000" dirty="0">
                <a:latin typeface="Times New Roman" pitchFamily="18" charset="0"/>
                <a:cs typeface="Times New Roman" pitchFamily="18" charset="0"/>
              </a:rPr>
              <a:t>201320142015 </a:t>
            </a:r>
            <a:endParaRPr lang="en-US" sz="6000" dirty="0" smtClean="0">
              <a:latin typeface="Times New Roman" pitchFamily="18" charset="0"/>
              <a:cs typeface="Times New Roman" pitchFamily="18" charset="0"/>
            </a:endParaRPr>
          </a:p>
          <a:p>
            <a:pPr marL="0" indent="0">
              <a:buNone/>
            </a:pPr>
            <a:r>
              <a:rPr lang="en-US" sz="6000" dirty="0">
                <a:latin typeface="Times New Roman" pitchFamily="18" charset="0"/>
                <a:cs typeface="Times New Roman" pitchFamily="18" charset="0"/>
              </a:rPr>
              <a:t>	</a:t>
            </a:r>
            <a:r>
              <a:rPr lang="en-US" sz="6000" dirty="0" smtClean="0">
                <a:latin typeface="Times New Roman" pitchFamily="18" charset="0"/>
                <a:cs typeface="Times New Roman" pitchFamily="18" charset="0"/>
              </a:rPr>
              <a:t>→ </a:t>
            </a:r>
            <a:r>
              <a:rPr lang="en-US" sz="6000" dirty="0">
                <a:latin typeface="Times New Roman" pitchFamily="18" charset="0"/>
                <a:cs typeface="Times New Roman" pitchFamily="18" charset="0"/>
              </a:rPr>
              <a:t>7512 </a:t>
            </a:r>
            <a:endParaRPr lang="en-US" sz="6000" dirty="0" smtClean="0">
              <a:latin typeface="Times New Roman" pitchFamily="18" charset="0"/>
              <a:cs typeface="Times New Roman" pitchFamily="18" charset="0"/>
            </a:endParaRPr>
          </a:p>
          <a:p>
            <a:pPr marL="0" indent="0">
              <a:buNone/>
            </a:pPr>
            <a:r>
              <a:rPr lang="en-US" sz="6000" dirty="0">
                <a:latin typeface="Times New Roman" pitchFamily="18" charset="0"/>
                <a:cs typeface="Times New Roman" pitchFamily="18" charset="0"/>
              </a:rPr>
              <a:t>	</a:t>
            </a:r>
            <a:r>
              <a:rPr lang="en-US" sz="6000" dirty="0" smtClean="0">
                <a:latin typeface="Times New Roman" pitchFamily="18" charset="0"/>
                <a:cs typeface="Times New Roman" pitchFamily="18" charset="0"/>
              </a:rPr>
              <a:t>→ </a:t>
            </a:r>
            <a:r>
              <a:rPr lang="en-US" sz="6000" dirty="0">
                <a:latin typeface="Times New Roman" pitchFamily="18" charset="0"/>
                <a:cs typeface="Times New Roman" pitchFamily="18" charset="0"/>
              </a:rPr>
              <a:t>134 </a:t>
            </a:r>
            <a:endParaRPr lang="en-US" sz="6000" dirty="0" smtClean="0">
              <a:latin typeface="Times New Roman" pitchFamily="18" charset="0"/>
              <a:cs typeface="Times New Roman" pitchFamily="18" charset="0"/>
            </a:endParaRPr>
          </a:p>
          <a:p>
            <a:pPr marL="0" indent="0">
              <a:buNone/>
            </a:pPr>
            <a:r>
              <a:rPr lang="en-US" sz="6000" dirty="0">
                <a:latin typeface="Times New Roman" pitchFamily="18" charset="0"/>
                <a:cs typeface="Times New Roman" pitchFamily="18" charset="0"/>
              </a:rPr>
              <a:t>	</a:t>
            </a:r>
            <a:r>
              <a:rPr lang="en-US" sz="6000" dirty="0" smtClean="0">
                <a:latin typeface="Times New Roman" pitchFamily="18" charset="0"/>
                <a:cs typeface="Times New Roman" pitchFamily="18" charset="0"/>
              </a:rPr>
              <a:t>→ </a:t>
            </a:r>
            <a:r>
              <a:rPr lang="en-US" sz="6000" dirty="0">
                <a:latin typeface="Times New Roman" pitchFamily="18" charset="0"/>
                <a:cs typeface="Times New Roman" pitchFamily="18" charset="0"/>
              </a:rPr>
              <a:t>123</a:t>
            </a:r>
          </a:p>
          <a:p>
            <a:pPr marL="0" indent="0">
              <a:buNone/>
            </a:pPr>
            <a:endParaRPr lang="en-US" sz="5800" dirty="0">
              <a:latin typeface="Times New Roman" pitchFamily="18" charset="0"/>
              <a:cs typeface="Times New Roman" pitchFamily="18" charset="0"/>
              <a:sym typeface="Wingdings" panose="05000000000000000000" pitchFamily="2" charset="2"/>
            </a:endParaRPr>
          </a:p>
        </p:txBody>
      </p:sp>
    </p:spTree>
    <p:extLst>
      <p:ext uri="{BB962C8B-B14F-4D97-AF65-F5344CB8AC3E}">
        <p14:creationId xmlns:p14="http://schemas.microsoft.com/office/powerpoint/2010/main" val="26827827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a:bodyPr>
          <a:lstStyle/>
          <a:p>
            <a:pPr marL="0" indent="0" algn="ctr">
              <a:buNone/>
            </a:pPr>
            <a:r>
              <a:rPr lang="en-US" sz="4800" dirty="0" smtClean="0">
                <a:latin typeface="Times New Roman" pitchFamily="18" charset="0"/>
                <a:cs typeface="Times New Roman" pitchFamily="18" charset="0"/>
              </a:rPr>
              <a:t>Take any 3-digit number.</a:t>
            </a:r>
          </a:p>
          <a:p>
            <a:pPr marL="0" indent="0" algn="ctr">
              <a:buNone/>
            </a:pPr>
            <a:r>
              <a:rPr lang="en-US" sz="4800" dirty="0" smtClean="0">
                <a:latin typeface="Times New Roman" pitchFamily="18" charset="0"/>
                <a:cs typeface="Times New Roman" pitchFamily="18" charset="0"/>
              </a:rPr>
              <a:t>Rearrange it:  Largest – Smallest</a:t>
            </a:r>
          </a:p>
          <a:p>
            <a:pPr marL="0" indent="0" algn="ctr">
              <a:buNone/>
            </a:pPr>
            <a:r>
              <a:rPr lang="en-US" sz="4800" dirty="0" smtClean="0">
                <a:latin typeface="Times New Roman" pitchFamily="18" charset="0"/>
                <a:cs typeface="Times New Roman" pitchFamily="18" charset="0"/>
              </a:rPr>
              <a:t>674: 764 – 467 = 303</a:t>
            </a:r>
          </a:p>
          <a:p>
            <a:pPr marL="0" indent="0" algn="ctr">
              <a:buNone/>
            </a:pPr>
            <a:r>
              <a:rPr lang="en-US" sz="4800" dirty="0" smtClean="0">
                <a:latin typeface="Times New Roman" pitchFamily="18" charset="0"/>
                <a:cs typeface="Times New Roman" pitchFamily="18" charset="0"/>
              </a:rPr>
              <a:t>303: 330 – 033 = 297</a:t>
            </a:r>
          </a:p>
          <a:p>
            <a:pPr marL="0" indent="0" algn="ctr">
              <a:buNone/>
            </a:pPr>
            <a:r>
              <a:rPr lang="en-US" sz="4800" dirty="0" smtClean="0">
                <a:latin typeface="Times New Roman" pitchFamily="18" charset="0"/>
                <a:cs typeface="Times New Roman" pitchFamily="18" charset="0"/>
              </a:rPr>
              <a:t>297: 972 – 279 = 693</a:t>
            </a:r>
          </a:p>
          <a:p>
            <a:pPr marL="0" indent="0" algn="ctr">
              <a:buNone/>
            </a:pPr>
            <a:r>
              <a:rPr lang="en-US" sz="4800" dirty="0" smtClean="0">
                <a:latin typeface="Times New Roman" pitchFamily="18" charset="0"/>
                <a:cs typeface="Times New Roman" pitchFamily="18" charset="0"/>
              </a:rPr>
              <a:t>693: 963 – 369 = 594</a:t>
            </a:r>
          </a:p>
          <a:p>
            <a:pPr marL="0" indent="0" algn="ctr">
              <a:buNone/>
            </a:pPr>
            <a:r>
              <a:rPr lang="en-US" sz="4800" dirty="0" smtClean="0">
                <a:latin typeface="Times New Roman" pitchFamily="18" charset="0"/>
                <a:cs typeface="Times New Roman" pitchFamily="18" charset="0"/>
              </a:rPr>
              <a:t>594: 954 – 459 = </a:t>
            </a:r>
            <a:r>
              <a:rPr lang="en-US" sz="4800" dirty="0" smtClean="0">
                <a:solidFill>
                  <a:srgbClr val="FF0000"/>
                </a:solidFill>
                <a:latin typeface="Times New Roman" pitchFamily="18" charset="0"/>
                <a:cs typeface="Times New Roman" pitchFamily="18" charset="0"/>
              </a:rPr>
              <a:t>495</a:t>
            </a:r>
          </a:p>
        </p:txBody>
      </p:sp>
    </p:spTree>
    <p:extLst>
      <p:ext uri="{BB962C8B-B14F-4D97-AF65-F5344CB8AC3E}">
        <p14:creationId xmlns:p14="http://schemas.microsoft.com/office/powerpoint/2010/main" val="19332698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92500" lnSpcReduction="10000"/>
          </a:bodyPr>
          <a:lstStyle/>
          <a:p>
            <a:pPr marL="0" indent="0">
              <a:buNone/>
            </a:pPr>
            <a:r>
              <a:rPr lang="en-US" dirty="0" smtClean="0">
                <a:latin typeface="Times New Roman" pitchFamily="18" charset="0"/>
                <a:cs typeface="Times New Roman" pitchFamily="18" charset="0"/>
              </a:rPr>
              <a:t>738 </a:t>
            </a:r>
            <a:r>
              <a:rPr lang="en-US" dirty="0" smtClean="0">
                <a:latin typeface="Times New Roman" pitchFamily="18" charset="0"/>
                <a:cs typeface="Times New Roman" pitchFamily="18" charset="0"/>
                <a:sym typeface="Wingdings" pitchFamily="2" charset="2"/>
              </a:rPr>
              <a:t> 873 – 378 = 495</a:t>
            </a:r>
          </a:p>
          <a:p>
            <a:pPr marL="0" indent="0">
              <a:buNone/>
            </a:pPr>
            <a:r>
              <a:rPr lang="en-US" dirty="0">
                <a:latin typeface="Times New Roman" pitchFamily="18" charset="0"/>
                <a:cs typeface="Times New Roman" pitchFamily="18" charset="0"/>
                <a:sym typeface="Wingdings" pitchFamily="2" charset="2"/>
              </a:rPr>
              <a:t>	</a:t>
            </a:r>
            <a:r>
              <a:rPr lang="en-US" dirty="0" smtClean="0">
                <a:latin typeface="Times New Roman" pitchFamily="18" charset="0"/>
                <a:cs typeface="Times New Roman" pitchFamily="18" charset="0"/>
                <a:sym typeface="Wingdings" pitchFamily="2" charset="2"/>
              </a:rPr>
              <a:t>   954 – 459 = </a:t>
            </a:r>
            <a:r>
              <a:rPr lang="en-US" dirty="0" smtClean="0">
                <a:solidFill>
                  <a:srgbClr val="FF0000"/>
                </a:solidFill>
                <a:latin typeface="Times New Roman" pitchFamily="18" charset="0"/>
                <a:cs typeface="Times New Roman" pitchFamily="18" charset="0"/>
                <a:sym typeface="Wingdings" pitchFamily="2" charset="2"/>
              </a:rPr>
              <a:t>495</a:t>
            </a:r>
          </a:p>
          <a:p>
            <a:pPr marL="0" indent="0">
              <a:buNone/>
            </a:pPr>
            <a:endParaRPr lang="en-US" dirty="0">
              <a:latin typeface="Times New Roman" pitchFamily="18" charset="0"/>
              <a:cs typeface="Times New Roman" pitchFamily="18" charset="0"/>
              <a:sym typeface="Wingdings" pitchFamily="2" charset="2"/>
            </a:endParaRPr>
          </a:p>
          <a:p>
            <a:pPr marL="0" indent="0">
              <a:buNone/>
            </a:pPr>
            <a:r>
              <a:rPr lang="en-US" dirty="0" smtClean="0">
                <a:latin typeface="Times New Roman" pitchFamily="18" charset="0"/>
                <a:cs typeface="Times New Roman" pitchFamily="18" charset="0"/>
                <a:sym typeface="Wingdings" pitchFamily="2" charset="2"/>
              </a:rPr>
              <a:t>215  512 – 125 = 396</a:t>
            </a:r>
          </a:p>
          <a:p>
            <a:pPr marL="0" indent="0">
              <a:buNone/>
            </a:pPr>
            <a:r>
              <a:rPr lang="en-US" dirty="0">
                <a:latin typeface="Times New Roman" pitchFamily="18" charset="0"/>
                <a:cs typeface="Times New Roman" pitchFamily="18" charset="0"/>
                <a:sym typeface="Wingdings" pitchFamily="2" charset="2"/>
              </a:rPr>
              <a:t> </a:t>
            </a:r>
            <a:r>
              <a:rPr lang="en-US" dirty="0" smtClean="0">
                <a:latin typeface="Times New Roman" pitchFamily="18" charset="0"/>
                <a:cs typeface="Times New Roman" pitchFamily="18" charset="0"/>
                <a:sym typeface="Wingdings" pitchFamily="2" charset="2"/>
              </a:rPr>
              <a:t>            963 – 369 = 594</a:t>
            </a:r>
          </a:p>
          <a:p>
            <a:pPr marL="0" indent="0">
              <a:buNone/>
            </a:pPr>
            <a:r>
              <a:rPr lang="en-US" dirty="0">
                <a:latin typeface="Times New Roman" pitchFamily="18" charset="0"/>
                <a:cs typeface="Times New Roman" pitchFamily="18" charset="0"/>
                <a:sym typeface="Wingdings" pitchFamily="2" charset="2"/>
              </a:rPr>
              <a:t> </a:t>
            </a:r>
            <a:r>
              <a:rPr lang="en-US" dirty="0" smtClean="0">
                <a:latin typeface="Times New Roman" pitchFamily="18" charset="0"/>
                <a:cs typeface="Times New Roman" pitchFamily="18" charset="0"/>
                <a:sym typeface="Wingdings" pitchFamily="2" charset="2"/>
              </a:rPr>
              <a:t>            954 – 459 = </a:t>
            </a:r>
            <a:r>
              <a:rPr lang="en-US" dirty="0" smtClean="0">
                <a:solidFill>
                  <a:srgbClr val="FF0000"/>
                </a:solidFill>
                <a:latin typeface="Times New Roman" pitchFamily="18" charset="0"/>
                <a:cs typeface="Times New Roman" pitchFamily="18" charset="0"/>
                <a:sym typeface="Wingdings" pitchFamily="2" charset="2"/>
              </a:rPr>
              <a:t>495</a:t>
            </a:r>
          </a:p>
          <a:p>
            <a:pPr marL="0" indent="0">
              <a:buNone/>
            </a:pPr>
            <a:endParaRPr lang="en-US" dirty="0">
              <a:latin typeface="Times New Roman" pitchFamily="18" charset="0"/>
              <a:cs typeface="Times New Roman" pitchFamily="18" charset="0"/>
              <a:sym typeface="Wingdings" pitchFamily="2" charset="2"/>
            </a:endParaRPr>
          </a:p>
          <a:p>
            <a:pPr marL="0" indent="0">
              <a:buNone/>
            </a:pPr>
            <a:r>
              <a:rPr lang="en-US" dirty="0" smtClean="0">
                <a:latin typeface="Times New Roman" pitchFamily="18" charset="0"/>
                <a:cs typeface="Times New Roman" pitchFamily="18" charset="0"/>
                <a:sym typeface="Wingdings" pitchFamily="2" charset="2"/>
              </a:rPr>
              <a:t>123  321 – 123 = 198</a:t>
            </a:r>
          </a:p>
          <a:p>
            <a:pPr marL="0" indent="0">
              <a:buNone/>
            </a:pPr>
            <a:r>
              <a:rPr lang="en-US" dirty="0">
                <a:latin typeface="Times New Roman" pitchFamily="18" charset="0"/>
                <a:cs typeface="Times New Roman" pitchFamily="18" charset="0"/>
                <a:sym typeface="Wingdings" pitchFamily="2" charset="2"/>
              </a:rPr>
              <a:t> </a:t>
            </a:r>
            <a:r>
              <a:rPr lang="en-US" dirty="0" smtClean="0">
                <a:latin typeface="Times New Roman" pitchFamily="18" charset="0"/>
                <a:cs typeface="Times New Roman" pitchFamily="18" charset="0"/>
                <a:sym typeface="Wingdings" pitchFamily="2" charset="2"/>
              </a:rPr>
              <a:t>	   981 – 189 = 792</a:t>
            </a:r>
          </a:p>
          <a:p>
            <a:pPr marL="0" indent="0">
              <a:buNone/>
            </a:pPr>
            <a:r>
              <a:rPr lang="en-US" dirty="0">
                <a:latin typeface="Times New Roman" pitchFamily="18" charset="0"/>
                <a:cs typeface="Times New Roman" pitchFamily="18" charset="0"/>
                <a:sym typeface="Wingdings" pitchFamily="2" charset="2"/>
              </a:rPr>
              <a:t>	</a:t>
            </a:r>
            <a:r>
              <a:rPr lang="en-US" dirty="0" smtClean="0">
                <a:latin typeface="Times New Roman" pitchFamily="18" charset="0"/>
                <a:cs typeface="Times New Roman" pitchFamily="18" charset="0"/>
                <a:sym typeface="Wingdings" pitchFamily="2" charset="2"/>
              </a:rPr>
              <a:t>   972 – 279 = 693</a:t>
            </a:r>
          </a:p>
          <a:p>
            <a:pPr marL="0" indent="0">
              <a:buNone/>
            </a:pPr>
            <a:r>
              <a:rPr lang="en-US" dirty="0">
                <a:latin typeface="Times New Roman" pitchFamily="18" charset="0"/>
                <a:cs typeface="Times New Roman" pitchFamily="18" charset="0"/>
                <a:sym typeface="Wingdings" pitchFamily="2" charset="2"/>
              </a:rPr>
              <a:t>	</a:t>
            </a:r>
            <a:r>
              <a:rPr lang="en-US" dirty="0" smtClean="0">
                <a:latin typeface="Times New Roman" pitchFamily="18" charset="0"/>
                <a:cs typeface="Times New Roman" pitchFamily="18" charset="0"/>
                <a:sym typeface="Wingdings" pitchFamily="2" charset="2"/>
              </a:rPr>
              <a:t>   963 – 369 = 594</a:t>
            </a:r>
          </a:p>
          <a:p>
            <a:pPr marL="0" indent="0">
              <a:buNone/>
            </a:pPr>
            <a:r>
              <a:rPr lang="en-US" dirty="0">
                <a:latin typeface="Times New Roman" pitchFamily="18" charset="0"/>
                <a:cs typeface="Times New Roman" pitchFamily="18" charset="0"/>
                <a:sym typeface="Wingdings" pitchFamily="2" charset="2"/>
              </a:rPr>
              <a:t>	</a:t>
            </a:r>
            <a:r>
              <a:rPr lang="en-US" dirty="0" smtClean="0">
                <a:latin typeface="Times New Roman" pitchFamily="18" charset="0"/>
                <a:cs typeface="Times New Roman" pitchFamily="18" charset="0"/>
                <a:sym typeface="Wingdings" pitchFamily="2" charset="2"/>
              </a:rPr>
              <a:t>   954 – 459 = </a:t>
            </a:r>
            <a:r>
              <a:rPr lang="en-US" dirty="0" smtClean="0">
                <a:solidFill>
                  <a:srgbClr val="FF0000"/>
                </a:solidFill>
                <a:latin typeface="Times New Roman" pitchFamily="18" charset="0"/>
                <a:cs typeface="Times New Roman" pitchFamily="18" charset="0"/>
                <a:sym typeface="Wingdings" pitchFamily="2" charset="2"/>
              </a:rPr>
              <a:t>495</a:t>
            </a:r>
          </a:p>
          <a:p>
            <a:pPr marL="0" indent="0">
              <a:buNone/>
            </a:pPr>
            <a:endParaRPr lang="en-US" dirty="0">
              <a:sym typeface="Wingdings" pitchFamily="2" charset="2"/>
            </a:endParaRPr>
          </a:p>
          <a:p>
            <a:pPr marL="0" indent="0">
              <a:buNone/>
            </a:pPr>
            <a:endParaRPr lang="en-US" dirty="0"/>
          </a:p>
        </p:txBody>
      </p:sp>
    </p:spTree>
    <p:extLst>
      <p:ext uri="{BB962C8B-B14F-4D97-AF65-F5344CB8AC3E}">
        <p14:creationId xmlns:p14="http://schemas.microsoft.com/office/powerpoint/2010/main" val="69472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609600"/>
            <a:ext cx="8229600" cy="4525963"/>
          </a:xfrm>
        </p:spPr>
        <p:txBody>
          <a:bodyPr/>
          <a:lstStyle/>
          <a:p>
            <a:pPr marL="514350" indent="-514350">
              <a:buAutoNum type="arabicPeriod"/>
            </a:pPr>
            <a:r>
              <a:rPr lang="en-US" dirty="0" smtClean="0">
                <a:latin typeface="Times New Roman" pitchFamily="18" charset="0"/>
                <a:cs typeface="Times New Roman" pitchFamily="18" charset="0"/>
              </a:rPr>
              <a:t>What is so special about 495?</a:t>
            </a:r>
          </a:p>
          <a:p>
            <a:pPr marL="514350" indent="-514350">
              <a:buAutoNum type="arabicPeriod"/>
            </a:pPr>
            <a:r>
              <a:rPr lang="en-US" dirty="0" smtClean="0">
                <a:latin typeface="Times New Roman" pitchFamily="18" charset="0"/>
                <a:cs typeface="Times New Roman" pitchFamily="18" charset="0"/>
              </a:rPr>
              <a:t>Is there any 3–digit number does not fall into this black hole?</a:t>
            </a:r>
          </a:p>
          <a:p>
            <a:pPr marL="514350" indent="-514350">
              <a:buAutoNum type="arabicPeriod"/>
            </a:pPr>
            <a:r>
              <a:rPr lang="en-US" dirty="0" smtClean="0">
                <a:latin typeface="Times New Roman" pitchFamily="18" charset="0"/>
                <a:cs typeface="Times New Roman" pitchFamily="18" charset="0"/>
              </a:rPr>
              <a:t>Is there an upper limit of number of steps to get to this black hole?</a:t>
            </a:r>
          </a:p>
          <a:p>
            <a:pPr marL="514350" indent="-514350">
              <a:buAutoNum type="arabicPeriod"/>
            </a:pPr>
            <a:r>
              <a:rPr lang="en-US" dirty="0" smtClean="0">
                <a:latin typeface="Times New Roman" pitchFamily="18" charset="0"/>
                <a:cs typeface="Times New Roman" pitchFamily="18" charset="0"/>
              </a:rPr>
              <a:t>Is there any type of numbers require more steps than other types?</a:t>
            </a:r>
          </a:p>
          <a:p>
            <a:pPr marL="514350" indent="-514350">
              <a:buAutoNum type="arabicPeriod"/>
            </a:pPr>
            <a:r>
              <a:rPr lang="en-US" dirty="0" smtClean="0">
                <a:latin typeface="Times New Roman" pitchFamily="18" charset="0"/>
                <a:cs typeface="Times New Roman" pitchFamily="18" charset="0"/>
              </a:rPr>
              <a:t>Is there a black hole for 2–digit numbers?</a:t>
            </a:r>
          </a:p>
          <a:p>
            <a:pPr marL="514350" indent="-514350">
              <a:buAutoNum type="arabicPeriod"/>
            </a:pPr>
            <a:endParaRPr lang="en-US" dirty="0"/>
          </a:p>
          <a:p>
            <a:pPr marL="0" indent="0">
              <a:buNone/>
            </a:pPr>
            <a:endParaRPr lang="en-US" dirty="0"/>
          </a:p>
        </p:txBody>
      </p:sp>
    </p:spTree>
    <p:extLst>
      <p:ext uri="{BB962C8B-B14F-4D97-AF65-F5344CB8AC3E}">
        <p14:creationId xmlns:p14="http://schemas.microsoft.com/office/powerpoint/2010/main" val="11579520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marL="0" indent="0">
              <a:buNone/>
            </a:pPr>
            <a:r>
              <a:rPr lang="en-US" dirty="0" smtClean="0">
                <a:latin typeface="Times New Roman" pitchFamily="18" charset="0"/>
                <a:cs typeface="Times New Roman" pitchFamily="18" charset="0"/>
              </a:rPr>
              <a:t>What about 4-digit numbers?</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What about 5-digit numbers?</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What about 6-digit numbers?</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Is there a pattern?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724292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0"/>
            <a:ext cx="7772400" cy="4876799"/>
          </a:xfrm>
        </p:spPr>
        <p:txBody>
          <a:bodyPr>
            <a:normAutofit/>
          </a:bodyPr>
          <a:lstStyle/>
          <a:p>
            <a:r>
              <a:rPr lang="en-US" sz="7200" dirty="0" smtClean="0">
                <a:latin typeface="Times New Roman" pitchFamily="18" charset="0"/>
                <a:cs typeface="Times New Roman" pitchFamily="18" charset="0"/>
              </a:rPr>
              <a:t>PATTERNS</a:t>
            </a:r>
            <a:br>
              <a:rPr lang="en-US" sz="7200" dirty="0" smtClean="0">
                <a:latin typeface="Times New Roman" pitchFamily="18" charset="0"/>
                <a:cs typeface="Times New Roman" pitchFamily="18" charset="0"/>
              </a:rPr>
            </a:br>
            <a:r>
              <a:rPr lang="en-US" sz="7200" dirty="0" smtClean="0">
                <a:latin typeface="Times New Roman" pitchFamily="18" charset="0"/>
                <a:cs typeface="Times New Roman" pitchFamily="18" charset="0"/>
              </a:rPr>
              <a:t>vs</a:t>
            </a:r>
            <a:br>
              <a:rPr lang="en-US" sz="7200" dirty="0" smtClean="0">
                <a:latin typeface="Times New Roman" pitchFamily="18" charset="0"/>
                <a:cs typeface="Times New Roman" pitchFamily="18" charset="0"/>
              </a:rPr>
            </a:br>
            <a:r>
              <a:rPr lang="en-US" sz="7200" dirty="0" smtClean="0">
                <a:latin typeface="Times New Roman" pitchFamily="18" charset="0"/>
                <a:cs typeface="Times New Roman" pitchFamily="18" charset="0"/>
              </a:rPr>
              <a:t>INVARIANTS</a:t>
            </a:r>
            <a:endParaRPr lang="en-US" sz="7200" dirty="0">
              <a:latin typeface="Times New Roman" pitchFamily="18" charset="0"/>
              <a:cs typeface="Times New Roman" pitchFamily="18" charset="0"/>
            </a:endParaRPr>
          </a:p>
        </p:txBody>
      </p:sp>
    </p:spTree>
    <p:extLst>
      <p:ext uri="{BB962C8B-B14F-4D97-AF65-F5344CB8AC3E}">
        <p14:creationId xmlns:p14="http://schemas.microsoft.com/office/powerpoint/2010/main" val="756010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marL="0" indent="0">
              <a:buNone/>
            </a:pPr>
            <a:r>
              <a:rPr lang="en-US" dirty="0" smtClean="0">
                <a:latin typeface="Times New Roman" pitchFamily="18" charset="0"/>
                <a:cs typeface="Times New Roman" pitchFamily="18" charset="0"/>
              </a:rPr>
              <a:t>Take 2–digit numbers.</a:t>
            </a:r>
          </a:p>
          <a:p>
            <a:pPr marL="0" indent="0">
              <a:buNone/>
            </a:pPr>
            <a:r>
              <a:rPr lang="en-US" dirty="0" smtClean="0">
                <a:latin typeface="Times New Roman" pitchFamily="18" charset="0"/>
                <a:cs typeface="Times New Roman" pitchFamily="18" charset="0"/>
              </a:rPr>
              <a:t>87: 87 – 78 = </a:t>
            </a:r>
            <a:r>
              <a:rPr lang="en-US" dirty="0" smtClean="0">
                <a:solidFill>
                  <a:srgbClr val="FF0000"/>
                </a:solidFill>
                <a:latin typeface="Times New Roman" pitchFamily="18" charset="0"/>
                <a:cs typeface="Times New Roman" pitchFamily="18" charset="0"/>
              </a:rPr>
              <a:t>9</a:t>
            </a:r>
          </a:p>
          <a:p>
            <a:pPr marL="0" indent="0">
              <a:buNone/>
            </a:pPr>
            <a:r>
              <a:rPr lang="en-US" dirty="0" smtClean="0">
                <a:latin typeface="Times New Roman" pitchFamily="18" charset="0"/>
                <a:cs typeface="Times New Roman" pitchFamily="18" charset="0"/>
              </a:rPr>
              <a:t>90: 90 – 09 = 81</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81 – 18 = 63</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63 – 36 = 27</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72 – 27 = 45</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54 – 45 = </a:t>
            </a:r>
            <a:r>
              <a:rPr lang="en-US" dirty="0" smtClean="0">
                <a:solidFill>
                  <a:srgbClr val="FF0000"/>
                </a:solidFill>
                <a:latin typeface="Times New Roman" pitchFamily="18" charset="0"/>
                <a:cs typeface="Times New Roman" pitchFamily="18" charset="0"/>
              </a:rPr>
              <a:t>9</a:t>
            </a:r>
          </a:p>
          <a:p>
            <a:pPr marL="0" indent="0">
              <a:buNone/>
            </a:pPr>
            <a:r>
              <a:rPr lang="en-US" dirty="0" smtClean="0">
                <a:latin typeface="Times New Roman" pitchFamily="18" charset="0"/>
                <a:cs typeface="Times New Roman" pitchFamily="18" charset="0"/>
              </a:rPr>
              <a:t>80: 80 – 08 = 72</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72 – 27 = 45</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54 – 45 = </a:t>
            </a:r>
            <a:r>
              <a:rPr lang="en-US" dirty="0" smtClean="0">
                <a:solidFill>
                  <a:srgbClr val="FF0000"/>
                </a:solidFill>
                <a:latin typeface="Times New Roman" pitchFamily="18" charset="0"/>
                <a:cs typeface="Times New Roman" pitchFamily="18" charset="0"/>
              </a:rPr>
              <a:t>9</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17013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Is “9” a Black Hole?</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Is there any other Black Hole for 2–digit numbers?</a:t>
            </a:r>
          </a:p>
          <a:p>
            <a:pPr marL="0" indent="0">
              <a:buNone/>
            </a:pPr>
            <a:endParaRPr lang="en-US" dirty="0">
              <a:solidFill>
                <a:srgbClr val="FF0000"/>
              </a:solidFill>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Which 2–digit number takes the longest to reach the Black Hole?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379523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marL="0" indent="0">
              <a:buNone/>
            </a:pPr>
            <a:r>
              <a:rPr lang="en-US" dirty="0" smtClean="0">
                <a:latin typeface="Times New Roman" pitchFamily="18" charset="0"/>
                <a:cs typeface="Times New Roman" pitchFamily="18" charset="0"/>
              </a:rPr>
              <a:t>What about 4–digit numbers?</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2341: 4321 – 1234 = 3087</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8730 – 0378 = 8352</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8532 – 2358 = 6174</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7641 – 1467 = </a:t>
            </a:r>
            <a:r>
              <a:rPr lang="en-US" dirty="0" smtClean="0">
                <a:solidFill>
                  <a:srgbClr val="C00000"/>
                </a:solidFill>
                <a:latin typeface="Times New Roman" pitchFamily="18" charset="0"/>
                <a:cs typeface="Times New Roman" pitchFamily="18" charset="0"/>
              </a:rPr>
              <a:t>6174</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Is </a:t>
            </a:r>
            <a:r>
              <a:rPr lang="en-US" dirty="0" smtClean="0">
                <a:solidFill>
                  <a:srgbClr val="C00000"/>
                </a:solidFill>
                <a:latin typeface="Times New Roman" pitchFamily="18" charset="0"/>
                <a:cs typeface="Times New Roman" pitchFamily="18" charset="0"/>
              </a:rPr>
              <a:t>6174</a:t>
            </a:r>
            <a:r>
              <a:rPr lang="en-US" dirty="0" smtClean="0">
                <a:latin typeface="Times New Roman" pitchFamily="18" charset="0"/>
                <a:cs typeface="Times New Roman" pitchFamily="18" charset="0"/>
              </a:rPr>
              <a:t> the Black Hole for 4–digit numbers?</a:t>
            </a:r>
          </a:p>
        </p:txBody>
      </p:sp>
    </p:spTree>
    <p:extLst>
      <p:ext uri="{BB962C8B-B14F-4D97-AF65-F5344CB8AC3E}">
        <p14:creationId xmlns:p14="http://schemas.microsoft.com/office/powerpoint/2010/main" val="22680303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marL="0" indent="0">
              <a:buNone/>
            </a:pPr>
            <a:r>
              <a:rPr lang="en-US" dirty="0" smtClean="0">
                <a:latin typeface="Times New Roman" pitchFamily="18" charset="0"/>
                <a:cs typeface="Times New Roman" pitchFamily="18" charset="0"/>
              </a:rPr>
              <a:t>What about 5–digit numbers?</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12345: 54321 – 12345 = 41976</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97641 – 14679 = </a:t>
            </a:r>
            <a:r>
              <a:rPr lang="en-US" dirty="0" smtClean="0">
                <a:solidFill>
                  <a:srgbClr val="C00000"/>
                </a:solidFill>
                <a:latin typeface="Times New Roman" pitchFamily="18" charset="0"/>
                <a:cs typeface="Times New Roman" pitchFamily="18" charset="0"/>
              </a:rPr>
              <a:t>82962</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98622 – 22689 = 75933</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97533 – 33579 = 63954</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96543 – 34569 = 61974</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97641 – 14679 = </a:t>
            </a:r>
            <a:r>
              <a:rPr lang="en-US" dirty="0" smtClean="0">
                <a:solidFill>
                  <a:srgbClr val="C00000"/>
                </a:solidFill>
                <a:latin typeface="Times New Roman" pitchFamily="18" charset="0"/>
                <a:cs typeface="Times New Roman" pitchFamily="18" charset="0"/>
              </a:rPr>
              <a:t>82962</a:t>
            </a:r>
            <a:endParaRPr lang="en-US" dirty="0">
              <a:solidFill>
                <a:srgbClr val="C00000"/>
              </a:solidFill>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Is </a:t>
            </a:r>
            <a:r>
              <a:rPr lang="en-US" dirty="0" smtClean="0">
                <a:solidFill>
                  <a:srgbClr val="C00000"/>
                </a:solidFill>
                <a:latin typeface="Times New Roman" pitchFamily="18" charset="0"/>
                <a:cs typeface="Times New Roman" pitchFamily="18" charset="0"/>
              </a:rPr>
              <a:t>82962</a:t>
            </a:r>
            <a:r>
              <a:rPr lang="en-US" dirty="0" smtClean="0">
                <a:latin typeface="Times New Roman" pitchFamily="18" charset="0"/>
                <a:cs typeface="Times New Roman" pitchFamily="18" charset="0"/>
              </a:rPr>
              <a:t> the Black Hole for 5–digit numbers?</a:t>
            </a:r>
          </a:p>
        </p:txBody>
      </p:sp>
    </p:spTree>
    <p:extLst>
      <p:ext uri="{BB962C8B-B14F-4D97-AF65-F5344CB8AC3E}">
        <p14:creationId xmlns:p14="http://schemas.microsoft.com/office/powerpoint/2010/main" val="13912244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20000"/>
          </a:bodyPr>
          <a:lstStyle/>
          <a:p>
            <a:pPr marL="0" indent="0">
              <a:buNone/>
            </a:pPr>
            <a:r>
              <a:rPr lang="en-US" dirty="0" smtClean="0">
                <a:latin typeface="Times New Roman" pitchFamily="18" charset="0"/>
                <a:cs typeface="Times New Roman" pitchFamily="18" charset="0"/>
              </a:rPr>
              <a:t>Try 22220.</a:t>
            </a: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22220: 22220 – 02222 = 19998</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99981 – 18999 = 80982</a:t>
            </a:r>
            <a:endParaRPr lang="en-US" dirty="0" smtClean="0">
              <a:solidFill>
                <a:srgbClr val="C00000"/>
              </a:solidFill>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98820 – 02889 = 95931</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99531 – 13599 = 85932</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98532 – 23589 = 74943</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97443 – 34479 = 62964</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96642 – 24669 = 71973</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97731 – 13779 = 83952</a:t>
            </a:r>
          </a:p>
          <a:p>
            <a:pPr marL="0" indent="0">
              <a:buNone/>
            </a:pPr>
            <a:r>
              <a:rPr lang="en-US" dirty="0" smtClean="0">
                <a:latin typeface="Times New Roman" pitchFamily="18" charset="0"/>
                <a:cs typeface="Times New Roman" pitchFamily="18" charset="0"/>
              </a:rPr>
              <a:t>            </a:t>
            </a:r>
            <a:endParaRPr lang="en-US" dirty="0">
              <a:solidFill>
                <a:srgbClr val="C00000"/>
              </a:solidFill>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What happened? No Black Hole for 5–digit numbers?</a:t>
            </a:r>
          </a:p>
        </p:txBody>
      </p:sp>
    </p:spTree>
    <p:extLst>
      <p:ext uri="{BB962C8B-B14F-4D97-AF65-F5344CB8AC3E}">
        <p14:creationId xmlns:p14="http://schemas.microsoft.com/office/powerpoint/2010/main" val="41830607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20000"/>
          </a:bodyPr>
          <a:lstStyle/>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22220: 22220 – 02222 = 19998</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99981 – 18999 = 80982</a:t>
            </a:r>
            <a:endParaRPr lang="en-US" dirty="0" smtClean="0">
              <a:solidFill>
                <a:srgbClr val="C00000"/>
              </a:solidFill>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98820 – 02889 = 95931</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99531 – 13599 = 85932</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98532 – 23589 = </a:t>
            </a:r>
            <a:r>
              <a:rPr lang="en-US" dirty="0" smtClean="0">
                <a:solidFill>
                  <a:srgbClr val="C00000"/>
                </a:solidFill>
                <a:latin typeface="Times New Roman" pitchFamily="18" charset="0"/>
                <a:cs typeface="Times New Roman" pitchFamily="18" charset="0"/>
              </a:rPr>
              <a:t>74943</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97443 – 34479 = 62964</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96642 – 24669 = 71973</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97731 – 13779 = 83952</a:t>
            </a:r>
          </a:p>
          <a:p>
            <a:pPr marL="0" indent="0">
              <a:buNone/>
            </a:pPr>
            <a:endParaRPr lang="en-US" sz="1300"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98532 – 23589 = </a:t>
            </a:r>
            <a:r>
              <a:rPr lang="en-US" dirty="0" smtClean="0">
                <a:solidFill>
                  <a:srgbClr val="C00000"/>
                </a:solidFill>
                <a:latin typeface="Times New Roman" pitchFamily="18" charset="0"/>
                <a:cs typeface="Times New Roman" pitchFamily="18" charset="0"/>
              </a:rPr>
              <a:t>74943</a:t>
            </a:r>
          </a:p>
          <a:p>
            <a:pPr marL="0" indent="0">
              <a:buNone/>
            </a:pPr>
            <a:endParaRPr lang="en-US" dirty="0">
              <a:solidFill>
                <a:srgbClr val="C00000"/>
              </a:solidFill>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However, 74943 is different from 82962. Could it be that 5–digit numbers have more than one Black Holes?</a:t>
            </a:r>
          </a:p>
        </p:txBody>
      </p:sp>
    </p:spTree>
    <p:extLst>
      <p:ext uri="{BB962C8B-B14F-4D97-AF65-F5344CB8AC3E}">
        <p14:creationId xmlns:p14="http://schemas.microsoft.com/office/powerpoint/2010/main" val="350448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marL="0" indent="0">
              <a:buNone/>
            </a:pPr>
            <a:endParaRPr lang="en-US"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marL="0" indent="0">
              <a:buNone/>
            </a:pPr>
            <a:r>
              <a:rPr lang="en-US" sz="7200" dirty="0" smtClean="0">
                <a:latin typeface="Times New Roman" pitchFamily="18" charset="0"/>
                <a:cs typeface="Times New Roman" pitchFamily="18" charset="0"/>
              </a:rPr>
              <a:t>What about 6–digit, 7–digit, …, </a:t>
            </a:r>
            <a:r>
              <a:rPr lang="en-US" sz="7200" i="1" dirty="0" smtClean="0">
                <a:latin typeface="Times New Roman" pitchFamily="18" charset="0"/>
                <a:cs typeface="Times New Roman" pitchFamily="18" charset="0"/>
              </a:rPr>
              <a:t>n</a:t>
            </a:r>
            <a:r>
              <a:rPr lang="en-US" sz="7200" dirty="0" smtClean="0">
                <a:latin typeface="Times New Roman" pitchFamily="18" charset="0"/>
                <a:cs typeface="Times New Roman" pitchFamily="18" charset="0"/>
              </a:rPr>
              <a:t>–digit numbers?</a:t>
            </a:r>
            <a:endParaRPr lang="en-US" sz="7200" dirty="0">
              <a:latin typeface="Times New Roman" pitchFamily="18" charset="0"/>
              <a:cs typeface="Times New Roman" pitchFamily="18" charset="0"/>
            </a:endParaRPr>
          </a:p>
        </p:txBody>
      </p:sp>
    </p:spTree>
    <p:extLst>
      <p:ext uri="{BB962C8B-B14F-4D97-AF65-F5344CB8AC3E}">
        <p14:creationId xmlns:p14="http://schemas.microsoft.com/office/powerpoint/2010/main" val="31866596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457200"/>
            <a:ext cx="8229600" cy="5562600"/>
          </a:xfrm>
        </p:spPr>
        <p:txBody>
          <a:bodyPr>
            <a:normAutofit/>
          </a:bodyPr>
          <a:lstStyle/>
          <a:p>
            <a:pPr marL="0" indent="0">
              <a:buNone/>
            </a:pPr>
            <a:r>
              <a:rPr lang="en-US" dirty="0" smtClean="0">
                <a:latin typeface="Times New Roman" pitchFamily="18" charset="0"/>
                <a:cs typeface="Times New Roman" pitchFamily="18" charset="0"/>
              </a:rPr>
              <a:t>1 2 3 4 5 6 7 8 9 10 11 12 13 14 15 16 17 18…</a:t>
            </a:r>
          </a:p>
          <a:p>
            <a:pPr marL="0" indent="0">
              <a:buNone/>
            </a:pPr>
            <a:r>
              <a:rPr lang="en-US" dirty="0" smtClean="0">
                <a:latin typeface="Times New Roman" pitchFamily="18" charset="0"/>
                <a:cs typeface="Times New Roman" pitchFamily="18" charset="0"/>
              </a:rPr>
              <a:t>      </a:t>
            </a:r>
          </a:p>
          <a:p>
            <a:pPr marL="0" indent="0">
              <a:buNone/>
            </a:pPr>
            <a:endParaRPr lang="en-US" dirty="0" smtClean="0">
              <a:latin typeface="Times New Roman" pitchFamily="18" charset="0"/>
              <a:cs typeface="Times New Roman" pitchFamily="18" charset="0"/>
            </a:endParaRPr>
          </a:p>
          <a:p>
            <a:pPr marL="514350" indent="-514350">
              <a:buAutoNum type="arabicPlain"/>
            </a:pPr>
            <a:endParaRPr lang="en-US"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155799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normAutofit/>
          </a:bodyPr>
          <a:lstStyle/>
          <a:p>
            <a:pPr marL="0" indent="0">
              <a:buNone/>
            </a:pPr>
            <a:r>
              <a:rPr lang="en-US" dirty="0" smtClean="0">
                <a:latin typeface="Times New Roman" pitchFamily="18" charset="0"/>
                <a:cs typeface="Times New Roman" pitchFamily="18" charset="0"/>
              </a:rPr>
              <a:t>1 2 3 4 5 6 7 8 9 10 11 12 13 14 15 16 17 18… </a:t>
            </a:r>
          </a:p>
          <a:p>
            <a:pPr marL="0" indent="0">
              <a:buNone/>
            </a:pPr>
            <a:r>
              <a:rPr lang="en-US" dirty="0" smtClean="0">
                <a:latin typeface="Times New Roman" pitchFamily="18" charset="0"/>
                <a:cs typeface="Times New Roman" pitchFamily="18" charset="0"/>
              </a:rPr>
              <a:t>1 </a:t>
            </a:r>
            <a:r>
              <a:rPr lang="en-US" strike="dblStrike"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3 </a:t>
            </a:r>
            <a:r>
              <a:rPr lang="en-US" strike="dblStrike"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5 </a:t>
            </a:r>
            <a:r>
              <a:rPr lang="en-US" strike="dblStrike"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7 </a:t>
            </a:r>
            <a:r>
              <a:rPr lang="en-US" strike="dblStrike" dirty="0" smtClean="0">
                <a:latin typeface="Times New Roman" pitchFamily="18" charset="0"/>
                <a:cs typeface="Times New Roman" pitchFamily="18" charset="0"/>
              </a:rPr>
              <a:t>8</a:t>
            </a:r>
            <a:r>
              <a:rPr lang="en-US" dirty="0" smtClean="0">
                <a:latin typeface="Times New Roman" pitchFamily="18" charset="0"/>
                <a:cs typeface="Times New Roman" pitchFamily="18" charset="0"/>
              </a:rPr>
              <a:t> 9 </a:t>
            </a:r>
            <a:r>
              <a:rPr lang="en-US" strike="dblStrike" dirty="0" smtClean="0">
                <a:latin typeface="Times New Roman" pitchFamily="18" charset="0"/>
                <a:cs typeface="Times New Roman" pitchFamily="18" charset="0"/>
              </a:rPr>
              <a:t>10</a:t>
            </a:r>
            <a:r>
              <a:rPr lang="en-US" dirty="0" smtClean="0">
                <a:latin typeface="Times New Roman" pitchFamily="18" charset="0"/>
                <a:cs typeface="Times New Roman" pitchFamily="18" charset="0"/>
              </a:rPr>
              <a:t> 11 </a:t>
            </a:r>
            <a:r>
              <a:rPr lang="en-US" strike="dblStrike"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13 </a:t>
            </a:r>
            <a:r>
              <a:rPr lang="en-US" strike="dblStrike" dirty="0" smtClean="0">
                <a:latin typeface="Times New Roman" pitchFamily="18" charset="0"/>
                <a:cs typeface="Times New Roman" pitchFamily="18" charset="0"/>
              </a:rPr>
              <a:t>14</a:t>
            </a:r>
            <a:r>
              <a:rPr lang="en-US" dirty="0" smtClean="0">
                <a:latin typeface="Times New Roman" pitchFamily="18" charset="0"/>
                <a:cs typeface="Times New Roman" pitchFamily="18" charset="0"/>
              </a:rPr>
              <a:t> 15 </a:t>
            </a:r>
            <a:r>
              <a:rPr lang="en-US" strike="dblStrike" dirty="0" smtClean="0">
                <a:latin typeface="Times New Roman" pitchFamily="18" charset="0"/>
                <a:cs typeface="Times New Roman" pitchFamily="18" charset="0"/>
              </a:rPr>
              <a:t>16</a:t>
            </a:r>
            <a:r>
              <a:rPr lang="en-US" dirty="0" smtClean="0">
                <a:latin typeface="Times New Roman" pitchFamily="18" charset="0"/>
                <a:cs typeface="Times New Roman" pitchFamily="18" charset="0"/>
              </a:rPr>
              <a:t> 17 </a:t>
            </a:r>
            <a:r>
              <a:rPr lang="en-US" strike="dblStrike" dirty="0" smtClean="0">
                <a:latin typeface="Times New Roman" pitchFamily="18" charset="0"/>
                <a:cs typeface="Times New Roman" pitchFamily="18" charset="0"/>
              </a:rPr>
              <a:t>18</a:t>
            </a:r>
            <a:r>
              <a:rPr lang="en-US" dirty="0" smtClean="0">
                <a:latin typeface="Times New Roman" pitchFamily="18" charset="0"/>
                <a:cs typeface="Times New Roman" pitchFamily="18" charset="0"/>
              </a:rPr>
              <a:t> …</a:t>
            </a:r>
          </a:p>
          <a:p>
            <a:pPr marL="0" indent="0">
              <a:buNone/>
            </a:pPr>
            <a:endParaRPr lang="en-US" dirty="0"/>
          </a:p>
        </p:txBody>
      </p:sp>
    </p:spTree>
    <p:extLst>
      <p:ext uri="{BB962C8B-B14F-4D97-AF65-F5344CB8AC3E}">
        <p14:creationId xmlns:p14="http://schemas.microsoft.com/office/powerpoint/2010/main" val="16230588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dirty="0" smtClean="0">
                <a:latin typeface="Times New Roman" pitchFamily="18" charset="0"/>
                <a:cs typeface="Times New Roman" pitchFamily="18" charset="0"/>
              </a:rPr>
              <a:t>1 2 3 4 5 6 7 8 9 10 11 12 13 14 15 16 17 18 …</a:t>
            </a:r>
          </a:p>
          <a:p>
            <a:pPr marL="0" indent="0">
              <a:buNone/>
            </a:pPr>
            <a:r>
              <a:rPr lang="en-US" dirty="0" smtClean="0">
                <a:latin typeface="Times New Roman" pitchFamily="18" charset="0"/>
                <a:cs typeface="Times New Roman" pitchFamily="18" charset="0"/>
              </a:rPr>
              <a:t>1 </a:t>
            </a:r>
            <a:r>
              <a:rPr lang="en-US" strike="dblStrike"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3 </a:t>
            </a:r>
            <a:r>
              <a:rPr lang="en-US" strike="dblStrike"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5 </a:t>
            </a:r>
            <a:r>
              <a:rPr lang="en-US" strike="dblStrike"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7 </a:t>
            </a:r>
            <a:r>
              <a:rPr lang="en-US" strike="dblStrike" dirty="0" smtClean="0">
                <a:latin typeface="Times New Roman" pitchFamily="18" charset="0"/>
                <a:cs typeface="Times New Roman" pitchFamily="18" charset="0"/>
              </a:rPr>
              <a:t>8</a:t>
            </a:r>
            <a:r>
              <a:rPr lang="en-US" dirty="0" smtClean="0">
                <a:latin typeface="Times New Roman" pitchFamily="18" charset="0"/>
                <a:cs typeface="Times New Roman" pitchFamily="18" charset="0"/>
              </a:rPr>
              <a:t> 9 </a:t>
            </a:r>
            <a:r>
              <a:rPr lang="en-US" strike="dblStrike" dirty="0" smtClean="0">
                <a:latin typeface="Times New Roman" pitchFamily="18" charset="0"/>
                <a:cs typeface="Times New Roman" pitchFamily="18" charset="0"/>
              </a:rPr>
              <a:t>10</a:t>
            </a:r>
            <a:r>
              <a:rPr lang="en-US" dirty="0" smtClean="0">
                <a:latin typeface="Times New Roman" pitchFamily="18" charset="0"/>
                <a:cs typeface="Times New Roman" pitchFamily="18" charset="0"/>
              </a:rPr>
              <a:t> 11 </a:t>
            </a:r>
            <a:r>
              <a:rPr lang="en-US" strike="dblStrike"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13 </a:t>
            </a:r>
            <a:r>
              <a:rPr lang="en-US" strike="dblStrike" dirty="0" smtClean="0">
                <a:latin typeface="Times New Roman" pitchFamily="18" charset="0"/>
                <a:cs typeface="Times New Roman" pitchFamily="18" charset="0"/>
              </a:rPr>
              <a:t>14</a:t>
            </a:r>
            <a:r>
              <a:rPr lang="en-US" dirty="0" smtClean="0">
                <a:latin typeface="Times New Roman" pitchFamily="18" charset="0"/>
                <a:cs typeface="Times New Roman" pitchFamily="18" charset="0"/>
              </a:rPr>
              <a:t> 15 </a:t>
            </a:r>
            <a:r>
              <a:rPr lang="en-US" strike="dblStrike" dirty="0" smtClean="0">
                <a:latin typeface="Times New Roman" pitchFamily="18" charset="0"/>
                <a:cs typeface="Times New Roman" pitchFamily="18" charset="0"/>
              </a:rPr>
              <a:t>16</a:t>
            </a:r>
            <a:r>
              <a:rPr lang="en-US" dirty="0" smtClean="0">
                <a:latin typeface="Times New Roman" pitchFamily="18" charset="0"/>
                <a:cs typeface="Times New Roman" pitchFamily="18" charset="0"/>
              </a:rPr>
              <a:t> 17 </a:t>
            </a:r>
            <a:r>
              <a:rPr lang="en-US" strike="dblStrike" dirty="0" smtClean="0">
                <a:latin typeface="Times New Roman" pitchFamily="18" charset="0"/>
                <a:cs typeface="Times New Roman" pitchFamily="18" charset="0"/>
              </a:rPr>
              <a:t>18</a:t>
            </a:r>
            <a:r>
              <a:rPr lang="en-US" dirty="0" smtClean="0">
                <a:latin typeface="Times New Roman" pitchFamily="18" charset="0"/>
                <a:cs typeface="Times New Roman" pitchFamily="18" charset="0"/>
              </a:rPr>
              <a:t> …</a:t>
            </a:r>
          </a:p>
          <a:p>
            <a:pPr marL="0" indent="0">
              <a:buNone/>
            </a:pPr>
            <a:r>
              <a:rPr lang="en-US" dirty="0" smtClean="0">
                <a:latin typeface="Times New Roman" pitchFamily="18" charset="0"/>
                <a:cs typeface="Times New Roman" pitchFamily="18" charset="0"/>
              </a:rPr>
              <a:t>1    4    9   16  25     36      49      64      81…</a:t>
            </a:r>
          </a:p>
          <a:p>
            <a:pPr marL="0" indent="0">
              <a:buNone/>
            </a:pPr>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2586961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8229600" cy="4525963"/>
          </a:xfrm>
        </p:spPr>
        <p:txBody>
          <a:bodyPr>
            <a:normAutofit/>
          </a:bodyPr>
          <a:lstStyle/>
          <a:p>
            <a:pPr marL="0" indent="0" algn="ctr">
              <a:buNone/>
            </a:pPr>
            <a:r>
              <a:rPr lang="en-US" sz="8000" dirty="0" smtClean="0">
                <a:latin typeface="Times New Roman" pitchFamily="18" charset="0"/>
                <a:cs typeface="Times New Roman" pitchFamily="18" charset="0"/>
              </a:rPr>
              <a:t>142857</a:t>
            </a:r>
          </a:p>
          <a:p>
            <a:pPr marL="0" indent="0" algn="ctr">
              <a:buNone/>
            </a:pPr>
            <a:endParaRPr lang="en-US" sz="6000" dirty="0">
              <a:latin typeface="Times New Roman" pitchFamily="18" charset="0"/>
              <a:cs typeface="Times New Roman" pitchFamily="18" charset="0"/>
            </a:endParaRPr>
          </a:p>
          <a:p>
            <a:pPr marL="0" indent="0" algn="ctr">
              <a:buNone/>
            </a:pPr>
            <a:endParaRPr lang="en-US" sz="6000" dirty="0" smtClean="0">
              <a:latin typeface="Times New Roman" pitchFamily="18" charset="0"/>
              <a:cs typeface="Times New Roman" pitchFamily="18" charset="0"/>
            </a:endParaRPr>
          </a:p>
          <a:p>
            <a:pPr marL="0" indent="0" algn="ctr">
              <a:buNone/>
            </a:pPr>
            <a:endParaRPr lang="en-US" sz="6000" dirty="0">
              <a:latin typeface="Times New Roman" pitchFamily="18" charset="0"/>
              <a:cs typeface="Times New Roman" pitchFamily="18" charset="0"/>
            </a:endParaRPr>
          </a:p>
          <a:p>
            <a:pPr marL="0" indent="0" algn="ctr">
              <a:buNone/>
            </a:pPr>
            <a:endParaRPr lang="en-US" sz="6000" dirty="0" smtClean="0">
              <a:latin typeface="Times New Roman" pitchFamily="18" charset="0"/>
              <a:cs typeface="Times New Roman" pitchFamily="18" charset="0"/>
            </a:endParaRPr>
          </a:p>
          <a:p>
            <a:pPr marL="0" indent="0" algn="ctr">
              <a:buNone/>
            </a:pPr>
            <a:endParaRPr lang="en-US" sz="6000" dirty="0">
              <a:latin typeface="Times New Roman" pitchFamily="18" charset="0"/>
              <a:cs typeface="Times New Roman" pitchFamily="18" charset="0"/>
            </a:endParaRPr>
          </a:p>
          <a:p>
            <a:pPr marL="0" indent="0" algn="ctr">
              <a:buNone/>
            </a:pPr>
            <a:endParaRPr lang="en-US" sz="6000" dirty="0" smtClean="0">
              <a:latin typeface="Times New Roman" pitchFamily="18" charset="0"/>
              <a:cs typeface="Times New Roman" pitchFamily="18" charset="0"/>
            </a:endParaRPr>
          </a:p>
          <a:p>
            <a:pPr marL="0" indent="0" algn="ctr">
              <a:buNone/>
            </a:pPr>
            <a:endParaRPr lang="en-US" sz="6000" dirty="0">
              <a:latin typeface="Times New Roman" pitchFamily="18" charset="0"/>
              <a:cs typeface="Times New Roman" pitchFamily="18" charset="0"/>
            </a:endParaRPr>
          </a:p>
        </p:txBody>
      </p:sp>
    </p:spTree>
    <p:extLst>
      <p:ext uri="{BB962C8B-B14F-4D97-AF65-F5344CB8AC3E}">
        <p14:creationId xmlns:p14="http://schemas.microsoft.com/office/powerpoint/2010/main" val="16564462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4525963"/>
          </a:xfrm>
        </p:spPr>
        <p:txBody>
          <a:bodyPr>
            <a:normAutofit fontScale="92500" lnSpcReduction="20000"/>
          </a:bodyPr>
          <a:lstStyle/>
          <a:p>
            <a:pPr marL="0" indent="0">
              <a:buNone/>
            </a:pPr>
            <a:r>
              <a:rPr lang="en-US" dirty="0" smtClean="0">
                <a:latin typeface="Times New Roman" pitchFamily="18" charset="0"/>
                <a:cs typeface="Times New Roman" pitchFamily="18" charset="0"/>
              </a:rPr>
              <a:t>1 2 3 4 5 6 7 8 9 10 11 12 13 14 15 16 17 18 …</a:t>
            </a:r>
          </a:p>
          <a:p>
            <a:pPr marL="0" indent="0">
              <a:buNone/>
            </a:pPr>
            <a:r>
              <a:rPr lang="en-US" dirty="0" smtClean="0">
                <a:latin typeface="Times New Roman" pitchFamily="18" charset="0"/>
                <a:cs typeface="Times New Roman" pitchFamily="18" charset="0"/>
              </a:rPr>
              <a:t>1 </a:t>
            </a:r>
            <a:r>
              <a:rPr lang="en-US" strike="dblStrike"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3 </a:t>
            </a:r>
            <a:r>
              <a:rPr lang="en-US" strike="dblStrike"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5 </a:t>
            </a:r>
            <a:r>
              <a:rPr lang="en-US" strike="dblStrike"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7 </a:t>
            </a:r>
            <a:r>
              <a:rPr lang="en-US" strike="dblStrike" dirty="0" smtClean="0">
                <a:latin typeface="Times New Roman" pitchFamily="18" charset="0"/>
                <a:cs typeface="Times New Roman" pitchFamily="18" charset="0"/>
              </a:rPr>
              <a:t>8</a:t>
            </a:r>
            <a:r>
              <a:rPr lang="en-US" dirty="0" smtClean="0">
                <a:latin typeface="Times New Roman" pitchFamily="18" charset="0"/>
                <a:cs typeface="Times New Roman" pitchFamily="18" charset="0"/>
              </a:rPr>
              <a:t> 9 </a:t>
            </a:r>
            <a:r>
              <a:rPr lang="en-US" strike="dblStrike" dirty="0" smtClean="0">
                <a:latin typeface="Times New Roman" pitchFamily="18" charset="0"/>
                <a:cs typeface="Times New Roman" pitchFamily="18" charset="0"/>
              </a:rPr>
              <a:t>10</a:t>
            </a:r>
            <a:r>
              <a:rPr lang="en-US" dirty="0" smtClean="0">
                <a:latin typeface="Times New Roman" pitchFamily="18" charset="0"/>
                <a:cs typeface="Times New Roman" pitchFamily="18" charset="0"/>
              </a:rPr>
              <a:t> 11 </a:t>
            </a:r>
            <a:r>
              <a:rPr lang="en-US" strike="dblStrike"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13 </a:t>
            </a:r>
            <a:r>
              <a:rPr lang="en-US" strike="dblStrike" dirty="0" smtClean="0">
                <a:latin typeface="Times New Roman" pitchFamily="18" charset="0"/>
                <a:cs typeface="Times New Roman" pitchFamily="18" charset="0"/>
              </a:rPr>
              <a:t>14</a:t>
            </a:r>
            <a:r>
              <a:rPr lang="en-US" dirty="0" smtClean="0">
                <a:latin typeface="Times New Roman" pitchFamily="18" charset="0"/>
                <a:cs typeface="Times New Roman" pitchFamily="18" charset="0"/>
              </a:rPr>
              <a:t> 15 </a:t>
            </a:r>
            <a:r>
              <a:rPr lang="en-US" strike="dblStrike" dirty="0" smtClean="0">
                <a:latin typeface="Times New Roman" pitchFamily="18" charset="0"/>
                <a:cs typeface="Times New Roman" pitchFamily="18" charset="0"/>
              </a:rPr>
              <a:t>16</a:t>
            </a:r>
            <a:r>
              <a:rPr lang="en-US" dirty="0" smtClean="0">
                <a:latin typeface="Times New Roman" pitchFamily="18" charset="0"/>
                <a:cs typeface="Times New Roman" pitchFamily="18" charset="0"/>
              </a:rPr>
              <a:t> 17 </a:t>
            </a:r>
            <a:r>
              <a:rPr lang="en-US" strike="dblStrike" dirty="0" smtClean="0">
                <a:latin typeface="Times New Roman" pitchFamily="18" charset="0"/>
                <a:cs typeface="Times New Roman" pitchFamily="18" charset="0"/>
              </a:rPr>
              <a:t>18</a:t>
            </a:r>
            <a:r>
              <a:rPr lang="en-US" dirty="0" smtClean="0">
                <a:latin typeface="Times New Roman" pitchFamily="18" charset="0"/>
                <a:cs typeface="Times New Roman" pitchFamily="18" charset="0"/>
              </a:rPr>
              <a:t> …</a:t>
            </a:r>
          </a:p>
          <a:p>
            <a:pPr marL="0" indent="0">
              <a:buNone/>
            </a:pPr>
            <a:r>
              <a:rPr lang="en-US" dirty="0" smtClean="0">
                <a:latin typeface="Times New Roman" pitchFamily="18" charset="0"/>
                <a:cs typeface="Times New Roman" pitchFamily="18" charset="0"/>
              </a:rPr>
              <a:t>1    4    9   16  25     36      49      64      81…</a:t>
            </a:r>
          </a:p>
          <a:p>
            <a:pPr marL="0" indent="0">
              <a:buNone/>
            </a:pPr>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1  2  3  4  5  6  7  8  9  10  11  12  13  14  15  16 …</a:t>
            </a:r>
          </a:p>
          <a:p>
            <a:pPr marL="0" indent="0">
              <a:buNone/>
            </a:pPr>
            <a:r>
              <a:rPr lang="en-US" dirty="0" smtClean="0">
                <a:latin typeface="Times New Roman" pitchFamily="18" charset="0"/>
                <a:cs typeface="Times New Roman" pitchFamily="18" charset="0"/>
              </a:rPr>
              <a:t>1  2  </a:t>
            </a:r>
            <a:r>
              <a:rPr lang="en-US" strike="dblStrike" dirty="0" smtClean="0">
                <a:latin typeface="Times New Roman" pitchFamily="18" charset="0"/>
                <a:cs typeface="Times New Roman" pitchFamily="18" charset="0"/>
              </a:rPr>
              <a:t>3 </a:t>
            </a:r>
            <a:r>
              <a:rPr lang="en-US" dirty="0" smtClean="0">
                <a:latin typeface="Times New Roman" pitchFamily="18" charset="0"/>
                <a:cs typeface="Times New Roman" pitchFamily="18" charset="0"/>
              </a:rPr>
              <a:t> 4  5  </a:t>
            </a:r>
            <a:r>
              <a:rPr lang="en-US" strike="dblStrike"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7  8  </a:t>
            </a:r>
            <a:r>
              <a:rPr lang="en-US" strike="dblStrike" dirty="0" smtClean="0">
                <a:latin typeface="Times New Roman" pitchFamily="18" charset="0"/>
                <a:cs typeface="Times New Roman" pitchFamily="18" charset="0"/>
              </a:rPr>
              <a:t>9 </a:t>
            </a:r>
            <a:r>
              <a:rPr lang="en-US" dirty="0" smtClean="0">
                <a:latin typeface="Times New Roman" pitchFamily="18" charset="0"/>
                <a:cs typeface="Times New Roman" pitchFamily="18" charset="0"/>
              </a:rPr>
              <a:t> 10  11  </a:t>
            </a:r>
            <a:r>
              <a:rPr lang="en-US" strike="dblStrike"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13  14  </a:t>
            </a:r>
            <a:r>
              <a:rPr lang="en-US" strike="dblStrike" dirty="0" smtClean="0">
                <a:latin typeface="Times New Roman" pitchFamily="18" charset="0"/>
                <a:cs typeface="Times New Roman" pitchFamily="18" charset="0"/>
              </a:rPr>
              <a:t>15</a:t>
            </a:r>
            <a:r>
              <a:rPr lang="en-US" dirty="0" smtClean="0">
                <a:latin typeface="Times New Roman" pitchFamily="18" charset="0"/>
                <a:cs typeface="Times New Roman" pitchFamily="18" charset="0"/>
              </a:rPr>
              <a:t>  16 …</a:t>
            </a:r>
          </a:p>
          <a:p>
            <a:pPr marL="0" indent="0">
              <a:buNone/>
            </a:pPr>
            <a:r>
              <a:rPr lang="en-US" dirty="0" smtClean="0">
                <a:latin typeface="Times New Roman" pitchFamily="18" charset="0"/>
                <a:cs typeface="Times New Roman" pitchFamily="18" charset="0"/>
              </a:rPr>
              <a:t>1   </a:t>
            </a:r>
            <a:r>
              <a:rPr lang="en-US" strike="dblStrike"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7   </a:t>
            </a:r>
            <a:r>
              <a:rPr lang="en-US" strike="dblStrike" dirty="0" smtClean="0">
                <a:latin typeface="Times New Roman" pitchFamily="18" charset="0"/>
                <a:cs typeface="Times New Roman" pitchFamily="18" charset="0"/>
              </a:rPr>
              <a:t>12</a:t>
            </a:r>
            <a:r>
              <a:rPr lang="en-US" dirty="0" smtClean="0">
                <a:latin typeface="Times New Roman" pitchFamily="18" charset="0"/>
                <a:cs typeface="Times New Roman" pitchFamily="18" charset="0"/>
              </a:rPr>
              <a:t>  19  </a:t>
            </a:r>
            <a:r>
              <a:rPr lang="en-US" strike="dblStrike" dirty="0" smtClean="0">
                <a:latin typeface="Times New Roman" pitchFamily="18" charset="0"/>
                <a:cs typeface="Times New Roman" pitchFamily="18" charset="0"/>
              </a:rPr>
              <a:t>27</a:t>
            </a:r>
            <a:r>
              <a:rPr lang="en-US" dirty="0" smtClean="0">
                <a:latin typeface="Times New Roman" pitchFamily="18" charset="0"/>
                <a:cs typeface="Times New Roman" pitchFamily="18" charset="0"/>
              </a:rPr>
              <a:t>  37  </a:t>
            </a:r>
            <a:r>
              <a:rPr lang="en-US" strike="dblStrike" dirty="0" smtClean="0">
                <a:latin typeface="Times New Roman" pitchFamily="18" charset="0"/>
                <a:cs typeface="Times New Roman" pitchFamily="18" charset="0"/>
              </a:rPr>
              <a:t>48</a:t>
            </a:r>
            <a:r>
              <a:rPr lang="en-US" dirty="0" smtClean="0">
                <a:latin typeface="Times New Roman" pitchFamily="18" charset="0"/>
                <a:cs typeface="Times New Roman" pitchFamily="18" charset="0"/>
              </a:rPr>
              <a:t>  61  </a:t>
            </a:r>
            <a:r>
              <a:rPr lang="en-US" strike="dblStrike" dirty="0" smtClean="0">
                <a:latin typeface="Times New Roman" pitchFamily="18" charset="0"/>
                <a:cs typeface="Times New Roman" pitchFamily="18" charset="0"/>
              </a:rPr>
              <a:t>75</a:t>
            </a:r>
            <a:r>
              <a:rPr lang="en-US" dirty="0" smtClean="0">
                <a:latin typeface="Times New Roman" pitchFamily="18" charset="0"/>
                <a:cs typeface="Times New Roman" pitchFamily="18" charset="0"/>
              </a:rPr>
              <a:t>  91…</a:t>
            </a:r>
          </a:p>
          <a:p>
            <a:pPr marL="514350" indent="-514350">
              <a:buAutoNum type="arabicPlain"/>
            </a:pPr>
            <a:r>
              <a:rPr lang="en-US" dirty="0" smtClean="0">
                <a:latin typeface="Times New Roman" pitchFamily="18" charset="0"/>
                <a:cs typeface="Times New Roman" pitchFamily="18" charset="0"/>
              </a:rPr>
              <a:t>8     27       64          125         216…</a:t>
            </a:r>
          </a:p>
          <a:p>
            <a:pPr marL="0" indent="0">
              <a:buNone/>
            </a:pPr>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29386191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229600" cy="6096000"/>
          </a:xfrm>
        </p:spPr>
        <p:txBody>
          <a:bodyPr>
            <a:noAutofit/>
          </a:bodyPr>
          <a:lstStyle/>
          <a:p>
            <a:pPr marL="0" indent="0">
              <a:buNone/>
            </a:pPr>
            <a:r>
              <a:rPr lang="en-US" sz="2400" dirty="0" smtClean="0">
                <a:latin typeface="Times New Roman" pitchFamily="18" charset="0"/>
                <a:cs typeface="Times New Roman" pitchFamily="18" charset="0"/>
              </a:rPr>
              <a:t>1 2 3 4 5 6 7 8 9 10 11 12 13 14 15 16 17 18 …</a:t>
            </a:r>
          </a:p>
          <a:p>
            <a:pPr marL="0" indent="0">
              <a:buNone/>
            </a:pPr>
            <a:r>
              <a:rPr lang="en-US" sz="2400" dirty="0" smtClean="0">
                <a:latin typeface="Times New Roman" pitchFamily="18" charset="0"/>
                <a:cs typeface="Times New Roman" pitchFamily="18" charset="0"/>
              </a:rPr>
              <a:t>1 </a:t>
            </a:r>
            <a:r>
              <a:rPr lang="en-US" sz="2400" strike="dblStrike"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3 </a:t>
            </a:r>
            <a:r>
              <a:rPr lang="en-US" sz="2400" strike="dblStrike"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 5 </a:t>
            </a:r>
            <a:r>
              <a:rPr lang="en-US" sz="2400" strike="dblStrike" dirty="0" smtClean="0">
                <a:latin typeface="Times New Roman" pitchFamily="18" charset="0"/>
                <a:cs typeface="Times New Roman" pitchFamily="18" charset="0"/>
              </a:rPr>
              <a:t>6</a:t>
            </a:r>
            <a:r>
              <a:rPr lang="en-US" sz="2400" dirty="0" smtClean="0">
                <a:latin typeface="Times New Roman" pitchFamily="18" charset="0"/>
                <a:cs typeface="Times New Roman" pitchFamily="18" charset="0"/>
              </a:rPr>
              <a:t> 7 </a:t>
            </a:r>
            <a:r>
              <a:rPr lang="en-US" sz="2400" strike="dblStrike" dirty="0" smtClean="0">
                <a:latin typeface="Times New Roman" pitchFamily="18" charset="0"/>
                <a:cs typeface="Times New Roman" pitchFamily="18" charset="0"/>
              </a:rPr>
              <a:t>8</a:t>
            </a:r>
            <a:r>
              <a:rPr lang="en-US" sz="2400" dirty="0" smtClean="0">
                <a:latin typeface="Times New Roman" pitchFamily="18" charset="0"/>
                <a:cs typeface="Times New Roman" pitchFamily="18" charset="0"/>
              </a:rPr>
              <a:t> 9 </a:t>
            </a:r>
            <a:r>
              <a:rPr lang="en-US" sz="2400" strike="dblStrike" dirty="0" smtClean="0">
                <a:latin typeface="Times New Roman" pitchFamily="18" charset="0"/>
                <a:cs typeface="Times New Roman" pitchFamily="18" charset="0"/>
              </a:rPr>
              <a:t>10</a:t>
            </a:r>
            <a:r>
              <a:rPr lang="en-US" sz="2400" dirty="0" smtClean="0">
                <a:latin typeface="Times New Roman" pitchFamily="18" charset="0"/>
                <a:cs typeface="Times New Roman" pitchFamily="18" charset="0"/>
              </a:rPr>
              <a:t> 11 </a:t>
            </a:r>
            <a:r>
              <a:rPr lang="en-US" sz="2400" strike="dblStrike" dirty="0" smtClean="0">
                <a:latin typeface="Times New Roman" pitchFamily="18" charset="0"/>
                <a:cs typeface="Times New Roman" pitchFamily="18" charset="0"/>
              </a:rPr>
              <a:t>12</a:t>
            </a:r>
            <a:r>
              <a:rPr lang="en-US" sz="2400" dirty="0" smtClean="0">
                <a:latin typeface="Times New Roman" pitchFamily="18" charset="0"/>
                <a:cs typeface="Times New Roman" pitchFamily="18" charset="0"/>
              </a:rPr>
              <a:t> 13 </a:t>
            </a:r>
            <a:r>
              <a:rPr lang="en-US" sz="2400" strike="dblStrike" dirty="0" smtClean="0">
                <a:latin typeface="Times New Roman" pitchFamily="18" charset="0"/>
                <a:cs typeface="Times New Roman" pitchFamily="18" charset="0"/>
              </a:rPr>
              <a:t>14</a:t>
            </a:r>
            <a:r>
              <a:rPr lang="en-US" sz="2400" dirty="0" smtClean="0">
                <a:latin typeface="Times New Roman" pitchFamily="18" charset="0"/>
                <a:cs typeface="Times New Roman" pitchFamily="18" charset="0"/>
              </a:rPr>
              <a:t> 15 </a:t>
            </a:r>
            <a:r>
              <a:rPr lang="en-US" sz="2400" strike="dblStrike" dirty="0" smtClean="0">
                <a:latin typeface="Times New Roman" pitchFamily="18" charset="0"/>
                <a:cs typeface="Times New Roman" pitchFamily="18" charset="0"/>
              </a:rPr>
              <a:t>16</a:t>
            </a:r>
            <a:r>
              <a:rPr lang="en-US" sz="2400" dirty="0" smtClean="0">
                <a:latin typeface="Times New Roman" pitchFamily="18" charset="0"/>
                <a:cs typeface="Times New Roman" pitchFamily="18" charset="0"/>
              </a:rPr>
              <a:t> 17 </a:t>
            </a:r>
            <a:r>
              <a:rPr lang="en-US" sz="2400" strike="dblStrike" dirty="0" smtClean="0">
                <a:latin typeface="Times New Roman" pitchFamily="18" charset="0"/>
                <a:cs typeface="Times New Roman" pitchFamily="18" charset="0"/>
              </a:rPr>
              <a:t>18</a:t>
            </a:r>
            <a:r>
              <a:rPr lang="en-US" sz="2400" dirty="0" smtClean="0">
                <a:latin typeface="Times New Roman" pitchFamily="18" charset="0"/>
                <a:cs typeface="Times New Roman" pitchFamily="18" charset="0"/>
              </a:rPr>
              <a:t> …</a:t>
            </a:r>
          </a:p>
          <a:p>
            <a:pPr marL="0" indent="0">
              <a:buNone/>
            </a:pPr>
            <a:r>
              <a:rPr lang="en-US" sz="2400" dirty="0" smtClean="0">
                <a:latin typeface="Times New Roman" pitchFamily="18" charset="0"/>
                <a:cs typeface="Times New Roman" pitchFamily="18" charset="0"/>
              </a:rPr>
              <a:t>1    4    9    16  25    36      49      64      81…</a:t>
            </a:r>
          </a:p>
          <a:p>
            <a:pPr marL="0" indent="0">
              <a:buNone/>
            </a:pPr>
            <a:endParaRPr lang="en-US"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1 2 3 4 5 6 7 8 9 10 11 12 13 14 15 16 …</a:t>
            </a:r>
          </a:p>
          <a:p>
            <a:pPr marL="0" indent="0">
              <a:buNone/>
            </a:pPr>
            <a:r>
              <a:rPr lang="en-US" sz="2400" dirty="0" smtClean="0">
                <a:latin typeface="Times New Roman" pitchFamily="18" charset="0"/>
                <a:cs typeface="Times New Roman" pitchFamily="18" charset="0"/>
              </a:rPr>
              <a:t>1 2 </a:t>
            </a:r>
            <a:r>
              <a:rPr lang="en-US" sz="2400" strike="dblStrike"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4 5 </a:t>
            </a:r>
            <a:r>
              <a:rPr lang="en-US" sz="2400" strike="dblStrike" dirty="0" smtClean="0">
                <a:latin typeface="Times New Roman" pitchFamily="18" charset="0"/>
                <a:cs typeface="Times New Roman" pitchFamily="18" charset="0"/>
              </a:rPr>
              <a:t>6</a:t>
            </a:r>
            <a:r>
              <a:rPr lang="en-US" sz="2400" dirty="0" smtClean="0">
                <a:latin typeface="Times New Roman" pitchFamily="18" charset="0"/>
                <a:cs typeface="Times New Roman" pitchFamily="18" charset="0"/>
              </a:rPr>
              <a:t> 7 8 </a:t>
            </a:r>
            <a:r>
              <a:rPr lang="en-US" sz="2400" strike="dblStrike" dirty="0" smtClean="0">
                <a:latin typeface="Times New Roman" pitchFamily="18" charset="0"/>
                <a:cs typeface="Times New Roman" pitchFamily="18" charset="0"/>
              </a:rPr>
              <a:t>9</a:t>
            </a:r>
            <a:r>
              <a:rPr lang="en-US" sz="2400" dirty="0" smtClean="0">
                <a:latin typeface="Times New Roman" pitchFamily="18" charset="0"/>
                <a:cs typeface="Times New Roman" pitchFamily="18" charset="0"/>
              </a:rPr>
              <a:t> 10 11 </a:t>
            </a:r>
            <a:r>
              <a:rPr lang="en-US" sz="2400" strike="dblStrike" dirty="0" smtClean="0">
                <a:latin typeface="Times New Roman" pitchFamily="18" charset="0"/>
                <a:cs typeface="Times New Roman" pitchFamily="18" charset="0"/>
              </a:rPr>
              <a:t>12</a:t>
            </a:r>
            <a:r>
              <a:rPr lang="en-US" sz="2400" dirty="0" smtClean="0">
                <a:latin typeface="Times New Roman" pitchFamily="18" charset="0"/>
                <a:cs typeface="Times New Roman" pitchFamily="18" charset="0"/>
              </a:rPr>
              <a:t> 13 14 </a:t>
            </a:r>
            <a:r>
              <a:rPr lang="en-US" sz="2400" strike="dblStrike" dirty="0" smtClean="0">
                <a:latin typeface="Times New Roman" pitchFamily="18" charset="0"/>
                <a:cs typeface="Times New Roman" pitchFamily="18" charset="0"/>
              </a:rPr>
              <a:t>15</a:t>
            </a:r>
            <a:r>
              <a:rPr lang="en-US" sz="2400" dirty="0" smtClean="0">
                <a:latin typeface="Times New Roman" pitchFamily="18" charset="0"/>
                <a:cs typeface="Times New Roman" pitchFamily="18" charset="0"/>
              </a:rPr>
              <a:t> 16 …</a:t>
            </a:r>
          </a:p>
          <a:p>
            <a:pPr marL="0" indent="0">
              <a:buNone/>
            </a:pPr>
            <a:r>
              <a:rPr lang="en-US" sz="2400" dirty="0" smtClean="0">
                <a:latin typeface="Times New Roman" pitchFamily="18" charset="0"/>
                <a:cs typeface="Times New Roman" pitchFamily="18" charset="0"/>
              </a:rPr>
              <a:t>1 </a:t>
            </a:r>
            <a:r>
              <a:rPr lang="en-US" sz="2400" strike="dblStrike"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7</a:t>
            </a:r>
            <a:r>
              <a:rPr lang="en-US" sz="2400" strike="dblStrike" dirty="0" smtClean="0">
                <a:latin typeface="Times New Roman" pitchFamily="18" charset="0"/>
                <a:cs typeface="Times New Roman" pitchFamily="18" charset="0"/>
              </a:rPr>
              <a:t>12</a:t>
            </a:r>
            <a:r>
              <a:rPr lang="en-US" sz="2400" dirty="0" smtClean="0">
                <a:latin typeface="Times New Roman" pitchFamily="18" charset="0"/>
                <a:cs typeface="Times New Roman" pitchFamily="18" charset="0"/>
              </a:rPr>
              <a:t> 19 </a:t>
            </a:r>
            <a:r>
              <a:rPr lang="en-US" sz="2400" strike="dblStrike" dirty="0" smtClean="0">
                <a:latin typeface="Times New Roman" pitchFamily="18" charset="0"/>
                <a:cs typeface="Times New Roman" pitchFamily="18" charset="0"/>
              </a:rPr>
              <a:t>27</a:t>
            </a:r>
            <a:r>
              <a:rPr lang="en-US" sz="2400" dirty="0" smtClean="0">
                <a:latin typeface="Times New Roman" pitchFamily="18" charset="0"/>
                <a:cs typeface="Times New Roman" pitchFamily="18" charset="0"/>
              </a:rPr>
              <a:t>  37 </a:t>
            </a:r>
            <a:r>
              <a:rPr lang="en-US" sz="2400" strike="dblStrike" dirty="0" smtClean="0">
                <a:latin typeface="Times New Roman" pitchFamily="18" charset="0"/>
                <a:cs typeface="Times New Roman" pitchFamily="18" charset="0"/>
              </a:rPr>
              <a:t>48</a:t>
            </a:r>
            <a:r>
              <a:rPr lang="en-US" sz="2400" dirty="0" smtClean="0">
                <a:latin typeface="Times New Roman" pitchFamily="18" charset="0"/>
                <a:cs typeface="Times New Roman" pitchFamily="18" charset="0"/>
              </a:rPr>
              <a:t>      61 </a:t>
            </a:r>
            <a:r>
              <a:rPr lang="en-US" sz="2400" strike="dblStrike" dirty="0" smtClean="0">
                <a:latin typeface="Times New Roman" pitchFamily="18" charset="0"/>
                <a:cs typeface="Times New Roman" pitchFamily="18" charset="0"/>
              </a:rPr>
              <a:t>75</a:t>
            </a:r>
            <a:r>
              <a:rPr lang="en-US" sz="2400" dirty="0" smtClean="0">
                <a:latin typeface="Times New Roman" pitchFamily="18" charset="0"/>
                <a:cs typeface="Times New Roman" pitchFamily="18" charset="0"/>
              </a:rPr>
              <a:t>      91…</a:t>
            </a:r>
          </a:p>
          <a:p>
            <a:pPr marL="514350" indent="-514350">
              <a:buAutoNum type="arabicPlain"/>
            </a:pPr>
            <a:r>
              <a:rPr lang="en-US" sz="2400" dirty="0" smtClean="0">
                <a:latin typeface="Times New Roman" pitchFamily="18" charset="0"/>
                <a:cs typeface="Times New Roman" pitchFamily="18" charset="0"/>
              </a:rPr>
              <a:t>  8     27       64          125         216…</a:t>
            </a:r>
          </a:p>
          <a:p>
            <a:pPr marL="0" indent="0">
              <a:buNone/>
            </a:pPr>
            <a:endParaRPr lang="en-US"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1  2  3  4  5  6  7  8  9  10  11  12  13  14  15 …</a:t>
            </a:r>
          </a:p>
          <a:p>
            <a:pPr marL="0" indent="0">
              <a:buNone/>
            </a:pPr>
            <a:r>
              <a:rPr lang="en-US" sz="2400" dirty="0" smtClean="0">
                <a:latin typeface="Times New Roman" pitchFamily="18" charset="0"/>
                <a:cs typeface="Times New Roman" pitchFamily="18" charset="0"/>
              </a:rPr>
              <a:t>1  2  3  </a:t>
            </a:r>
            <a:r>
              <a:rPr lang="en-US" sz="2400" strike="dblStrike"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  5  6  7  </a:t>
            </a:r>
            <a:r>
              <a:rPr lang="en-US" sz="2400" strike="dblStrike" dirty="0" smtClean="0">
                <a:latin typeface="Times New Roman" pitchFamily="18" charset="0"/>
                <a:cs typeface="Times New Roman" pitchFamily="18" charset="0"/>
              </a:rPr>
              <a:t>8</a:t>
            </a:r>
            <a:r>
              <a:rPr lang="en-US" sz="2400" dirty="0" smtClean="0">
                <a:latin typeface="Times New Roman" pitchFamily="18" charset="0"/>
                <a:cs typeface="Times New Roman" pitchFamily="18" charset="0"/>
              </a:rPr>
              <a:t>  9  10  11  </a:t>
            </a:r>
            <a:r>
              <a:rPr lang="en-US" sz="2400" strike="dblStrike" cap="small" dirty="0" smtClean="0">
                <a:latin typeface="Times New Roman" pitchFamily="18" charset="0"/>
                <a:cs typeface="Times New Roman" pitchFamily="18" charset="0"/>
              </a:rPr>
              <a:t>12</a:t>
            </a:r>
            <a:r>
              <a:rPr lang="en-US" sz="2400" dirty="0" smtClean="0">
                <a:latin typeface="Times New Roman" pitchFamily="18" charset="0"/>
                <a:cs typeface="Times New Roman" pitchFamily="18" charset="0"/>
              </a:rPr>
              <a:t>  13  14  15 …</a:t>
            </a:r>
          </a:p>
          <a:p>
            <a:pPr marL="514350" indent="-514350">
              <a:buAutoNum type="arabicPlain"/>
            </a:pPr>
            <a:r>
              <a:rPr lang="en-US" sz="2400" dirty="0" smtClean="0">
                <a:latin typeface="Times New Roman" pitchFamily="18" charset="0"/>
                <a:cs typeface="Times New Roman" pitchFamily="18" charset="0"/>
              </a:rPr>
              <a:t> 3  </a:t>
            </a:r>
            <a:r>
              <a:rPr lang="en-US" sz="2400" strike="dblStrike" dirty="0" smtClean="0">
                <a:latin typeface="Times New Roman" pitchFamily="18" charset="0"/>
                <a:cs typeface="Times New Roman" pitchFamily="18" charset="0"/>
              </a:rPr>
              <a:t>6</a:t>
            </a:r>
            <a:r>
              <a:rPr lang="en-US" sz="2400" dirty="0" smtClean="0">
                <a:latin typeface="Times New Roman" pitchFamily="18" charset="0"/>
                <a:cs typeface="Times New Roman" pitchFamily="18" charset="0"/>
              </a:rPr>
              <a:t>    11 17 </a:t>
            </a:r>
            <a:r>
              <a:rPr lang="en-US" sz="2400" strike="dblStrike" dirty="0" smtClean="0">
                <a:latin typeface="Times New Roman" pitchFamily="18" charset="0"/>
                <a:cs typeface="Times New Roman" pitchFamily="18" charset="0"/>
              </a:rPr>
              <a:t>24</a:t>
            </a:r>
            <a:r>
              <a:rPr lang="en-US" sz="2400" dirty="0" smtClean="0">
                <a:latin typeface="Times New Roman" pitchFamily="18" charset="0"/>
                <a:cs typeface="Times New Roman" pitchFamily="18" charset="0"/>
              </a:rPr>
              <a:t>  33  43  </a:t>
            </a:r>
            <a:r>
              <a:rPr lang="en-US" sz="2400" strike="dblStrike" dirty="0" smtClean="0">
                <a:latin typeface="Times New Roman" pitchFamily="18" charset="0"/>
                <a:cs typeface="Times New Roman" pitchFamily="18" charset="0"/>
              </a:rPr>
              <a:t>54</a:t>
            </a:r>
            <a:r>
              <a:rPr lang="en-US" sz="2400" dirty="0" smtClean="0">
                <a:latin typeface="Times New Roman" pitchFamily="18" charset="0"/>
                <a:cs typeface="Times New Roman" pitchFamily="18" charset="0"/>
              </a:rPr>
              <a:t>        67  81…  </a:t>
            </a:r>
          </a:p>
          <a:p>
            <a:pPr marL="0" indent="0">
              <a:buNone/>
            </a:pPr>
            <a:r>
              <a:rPr lang="en-US" sz="2400" dirty="0" smtClean="0">
                <a:latin typeface="Times New Roman" pitchFamily="18" charset="0"/>
                <a:cs typeface="Times New Roman" pitchFamily="18" charset="0"/>
              </a:rPr>
              <a:t>1      </a:t>
            </a:r>
            <a:r>
              <a:rPr lang="en-US" sz="2400" strike="dblStrike"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         15 </a:t>
            </a:r>
            <a:r>
              <a:rPr lang="en-US" sz="2400" strike="dblStrike" dirty="0" smtClean="0">
                <a:latin typeface="Times New Roman" pitchFamily="18" charset="0"/>
                <a:cs typeface="Times New Roman" pitchFamily="18" charset="0"/>
              </a:rPr>
              <a:t>32</a:t>
            </a:r>
            <a:r>
              <a:rPr lang="en-US" sz="2400" dirty="0" smtClean="0">
                <a:latin typeface="Times New Roman" pitchFamily="18" charset="0"/>
                <a:cs typeface="Times New Roman" pitchFamily="18" charset="0"/>
              </a:rPr>
              <a:t>      65 </a:t>
            </a:r>
            <a:r>
              <a:rPr lang="en-US" sz="2400" strike="dblStrike" dirty="0" smtClean="0">
                <a:latin typeface="Times New Roman" pitchFamily="18" charset="0"/>
                <a:cs typeface="Times New Roman" pitchFamily="18" charset="0"/>
              </a:rPr>
              <a:t>108</a:t>
            </a:r>
            <a:r>
              <a:rPr lang="en-US" sz="2400" dirty="0" smtClean="0">
                <a:latin typeface="Times New Roman" pitchFamily="18" charset="0"/>
                <a:cs typeface="Times New Roman" pitchFamily="18" charset="0"/>
              </a:rPr>
              <a:t>             175 </a:t>
            </a:r>
            <a:r>
              <a:rPr lang="en-US" sz="2400" strike="dblStrike" dirty="0" smtClean="0">
                <a:latin typeface="Times New Roman" pitchFamily="18" charset="0"/>
                <a:cs typeface="Times New Roman" pitchFamily="18" charset="0"/>
              </a:rPr>
              <a:t>256</a:t>
            </a:r>
            <a:r>
              <a:rPr lang="en-US" sz="2400" dirty="0" smtClean="0">
                <a:latin typeface="Times New Roman" pitchFamily="18" charset="0"/>
                <a:cs typeface="Times New Roman" pitchFamily="18" charset="0"/>
              </a:rPr>
              <a:t>…</a:t>
            </a:r>
          </a:p>
          <a:p>
            <a:pPr marL="742950" indent="-742950">
              <a:buAutoNum type="arabicPlain"/>
            </a:pPr>
            <a:r>
              <a:rPr lang="en-US" sz="2400" dirty="0" smtClean="0">
                <a:latin typeface="Times New Roman" pitchFamily="18" charset="0"/>
                <a:cs typeface="Times New Roman" pitchFamily="18" charset="0"/>
              </a:rPr>
              <a:t>16           81                    256…</a:t>
            </a:r>
          </a:p>
          <a:p>
            <a:pPr marL="742950" indent="-742950">
              <a:buAutoNum type="arabicPlain"/>
            </a:pPr>
            <a:endParaRPr lang="en-US" sz="2400" dirty="0" smtClean="0">
              <a:latin typeface="Times New Roman" pitchFamily="18" charset="0"/>
              <a:cs typeface="Times New Roman" pitchFamily="18" charset="0"/>
            </a:endParaRPr>
          </a:p>
          <a:p>
            <a:pPr marL="0" indent="0">
              <a:buNone/>
            </a:pPr>
            <a:endParaRPr lang="en-US" sz="2400" dirty="0"/>
          </a:p>
        </p:txBody>
      </p:sp>
    </p:spTree>
    <p:extLst>
      <p:ext uri="{BB962C8B-B14F-4D97-AF65-F5344CB8AC3E}">
        <p14:creationId xmlns:p14="http://schemas.microsoft.com/office/powerpoint/2010/main" val="30160080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229600" cy="6096000"/>
          </a:xfrm>
        </p:spPr>
        <p:txBody>
          <a:bodyPr>
            <a:noAutofit/>
          </a:bodyPr>
          <a:lstStyle/>
          <a:p>
            <a:pPr marL="742950" indent="-742950">
              <a:buAutoNum type="arabicPlain"/>
            </a:pPr>
            <a:endParaRPr lang="en-US" sz="2400" dirty="0" smtClean="0">
              <a:latin typeface="Times New Roman" pitchFamily="18" charset="0"/>
              <a:cs typeface="Times New Roman" pitchFamily="18" charset="0"/>
            </a:endParaRPr>
          </a:p>
          <a:p>
            <a:pPr marL="742950" indent="-742950">
              <a:buAutoNum type="arabicPlain"/>
            </a:pPr>
            <a:endParaRPr lang="en-US" sz="2400" dirty="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 </a:t>
            </a:r>
            <a:r>
              <a:rPr lang="en-US" sz="5400" dirty="0" smtClean="0">
                <a:latin typeface="Times New Roman" pitchFamily="18" charset="0"/>
                <a:cs typeface="Times New Roman" pitchFamily="18" charset="0"/>
              </a:rPr>
              <a:t>Can you generalize this process and extend it? Is it same true for 5</a:t>
            </a:r>
            <a:r>
              <a:rPr lang="en-US" sz="5400" baseline="30000" dirty="0" smtClean="0">
                <a:latin typeface="Times New Roman" pitchFamily="18" charset="0"/>
                <a:cs typeface="Times New Roman" pitchFamily="18" charset="0"/>
              </a:rPr>
              <a:t>th</a:t>
            </a:r>
            <a:r>
              <a:rPr lang="en-US" sz="5400" dirty="0" smtClean="0">
                <a:latin typeface="Times New Roman" pitchFamily="18" charset="0"/>
                <a:cs typeface="Times New Roman" pitchFamily="18" charset="0"/>
              </a:rPr>
              <a:t> power or 6</a:t>
            </a:r>
            <a:r>
              <a:rPr lang="en-US" sz="5400" baseline="30000" dirty="0" smtClean="0">
                <a:latin typeface="Times New Roman" pitchFamily="18" charset="0"/>
                <a:cs typeface="Times New Roman" pitchFamily="18" charset="0"/>
              </a:rPr>
              <a:t>th</a:t>
            </a:r>
            <a:r>
              <a:rPr lang="en-US" sz="5400" dirty="0" smtClean="0">
                <a:latin typeface="Times New Roman" pitchFamily="18" charset="0"/>
                <a:cs typeface="Times New Roman" pitchFamily="18" charset="0"/>
              </a:rPr>
              <a:t> power or </a:t>
            </a:r>
            <a:r>
              <a:rPr lang="en-US" sz="5400" i="1" dirty="0" smtClean="0">
                <a:latin typeface="Times New Roman" pitchFamily="18" charset="0"/>
                <a:cs typeface="Times New Roman" pitchFamily="18" charset="0"/>
              </a:rPr>
              <a:t>n</a:t>
            </a:r>
            <a:r>
              <a:rPr lang="en-US" sz="5400" dirty="0" smtClean="0">
                <a:latin typeface="Times New Roman" pitchFamily="18" charset="0"/>
                <a:cs typeface="Times New Roman" pitchFamily="18" charset="0"/>
              </a:rPr>
              <a:t>th power?</a:t>
            </a:r>
          </a:p>
          <a:p>
            <a:pPr marL="0" indent="0">
              <a:buNone/>
            </a:pPr>
            <a:endParaRPr lang="en-US" sz="2400" dirty="0"/>
          </a:p>
        </p:txBody>
      </p:sp>
    </p:spTree>
    <p:extLst>
      <p:ext uri="{BB962C8B-B14F-4D97-AF65-F5344CB8AC3E}">
        <p14:creationId xmlns:p14="http://schemas.microsoft.com/office/powerpoint/2010/main" val="35051248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229600" cy="4525963"/>
          </a:xfrm>
        </p:spPr>
        <p:txBody>
          <a:bodyPr/>
          <a:lstStyle/>
          <a:p>
            <a:pPr marL="0" indent="0">
              <a:buNone/>
            </a:pPr>
            <a:r>
              <a:rPr lang="en-US" sz="4000" dirty="0" smtClean="0">
                <a:latin typeface="Times New Roman" pitchFamily="18" charset="0"/>
                <a:cs typeface="Times New Roman" pitchFamily="18" charset="0"/>
              </a:rPr>
              <a:t>Give me any number  </a:t>
            </a:r>
            <a:r>
              <a:rPr lang="en-US" sz="4000" i="1" dirty="0" smtClean="0">
                <a:latin typeface="Times New Roman" pitchFamily="18" charset="0"/>
                <a:cs typeface="Times New Roman" pitchFamily="18" charset="0"/>
              </a:rPr>
              <a:t>n</a:t>
            </a:r>
            <a:r>
              <a:rPr lang="en-US" sz="4000" dirty="0" smtClean="0">
                <a:latin typeface="Times New Roman" pitchFamily="18" charset="0"/>
                <a:cs typeface="Times New Roman" pitchFamily="18" charset="0"/>
              </a:rPr>
              <a:t>.</a:t>
            </a:r>
          </a:p>
          <a:p>
            <a:pPr marL="0" indent="0">
              <a:buNone/>
            </a:pPr>
            <a:endParaRPr lang="en-US" sz="4000" dirty="0">
              <a:latin typeface="Times New Roman" pitchFamily="18" charset="0"/>
              <a:cs typeface="Times New Roman" pitchFamily="18" charset="0"/>
            </a:endParaRPr>
          </a:p>
          <a:p>
            <a:pPr marL="0" indent="0">
              <a:buNone/>
            </a:pPr>
            <a:r>
              <a:rPr lang="en-US" sz="4000" dirty="0" smtClean="0">
                <a:latin typeface="Times New Roman" pitchFamily="18" charset="0"/>
                <a:cs typeface="Times New Roman" pitchFamily="18" charset="0"/>
              </a:rPr>
              <a:t>Use the following process:</a:t>
            </a:r>
          </a:p>
          <a:p>
            <a:pPr marL="0" indent="0">
              <a:buNone/>
            </a:pPr>
            <a:r>
              <a:rPr lang="en-US" sz="4000" dirty="0">
                <a:latin typeface="Times New Roman" pitchFamily="18" charset="0"/>
                <a:cs typeface="Times New Roman" pitchFamily="18" charset="0"/>
              </a:rPr>
              <a:t>	</a:t>
            </a:r>
            <a:r>
              <a:rPr lang="en-US" sz="4000" i="1" dirty="0">
                <a:latin typeface="Times New Roman" pitchFamily="18" charset="0"/>
                <a:cs typeface="Times New Roman" pitchFamily="18" charset="0"/>
              </a:rPr>
              <a:t> n</a:t>
            </a:r>
            <a:r>
              <a:rPr lang="en-US" sz="4000" dirty="0" smtClean="0">
                <a:latin typeface="Times New Roman" pitchFamily="18" charset="0"/>
                <a:cs typeface="Times New Roman" pitchFamily="18" charset="0"/>
              </a:rPr>
              <a:t> = odd </a:t>
            </a:r>
            <a:r>
              <a:rPr lang="en-US" sz="4000" dirty="0" smtClean="0">
                <a:latin typeface="Times New Roman" pitchFamily="18" charset="0"/>
                <a:cs typeface="Times New Roman" pitchFamily="18" charset="0"/>
                <a:sym typeface="Wingdings" pitchFamily="2" charset="2"/>
              </a:rPr>
              <a:t> 3</a:t>
            </a:r>
            <a:r>
              <a:rPr lang="en-US" sz="4000" i="1" dirty="0">
                <a:latin typeface="Times New Roman" pitchFamily="18" charset="0"/>
                <a:cs typeface="Times New Roman" pitchFamily="18" charset="0"/>
              </a:rPr>
              <a:t> n </a:t>
            </a:r>
            <a:r>
              <a:rPr lang="en-US" sz="4000" dirty="0" smtClean="0">
                <a:latin typeface="Times New Roman" pitchFamily="18" charset="0"/>
                <a:cs typeface="Times New Roman" pitchFamily="18" charset="0"/>
                <a:sym typeface="Wingdings" pitchFamily="2" charset="2"/>
              </a:rPr>
              <a:t>+1</a:t>
            </a:r>
          </a:p>
          <a:p>
            <a:pPr marL="0" indent="0">
              <a:buNone/>
            </a:pPr>
            <a:r>
              <a:rPr lang="en-US" sz="4000" dirty="0">
                <a:latin typeface="Times New Roman" pitchFamily="18" charset="0"/>
                <a:cs typeface="Times New Roman" pitchFamily="18" charset="0"/>
                <a:sym typeface="Wingdings" pitchFamily="2" charset="2"/>
              </a:rPr>
              <a:t>	</a:t>
            </a:r>
            <a:r>
              <a:rPr lang="en-US" sz="4000" i="1" dirty="0">
                <a:latin typeface="Times New Roman" pitchFamily="18" charset="0"/>
                <a:cs typeface="Times New Roman" pitchFamily="18" charset="0"/>
              </a:rPr>
              <a:t> n</a:t>
            </a:r>
            <a:r>
              <a:rPr lang="en-US" sz="4000" dirty="0" smtClean="0">
                <a:latin typeface="Times New Roman" pitchFamily="18" charset="0"/>
                <a:cs typeface="Times New Roman" pitchFamily="18" charset="0"/>
                <a:sym typeface="Wingdings" pitchFamily="2" charset="2"/>
              </a:rPr>
              <a:t> = even  </a:t>
            </a:r>
            <a:r>
              <a:rPr lang="en-US" sz="4000" i="1" dirty="0">
                <a:latin typeface="Times New Roman" pitchFamily="18" charset="0"/>
                <a:cs typeface="Times New Roman" pitchFamily="18" charset="0"/>
              </a:rPr>
              <a:t>n </a:t>
            </a:r>
            <a:r>
              <a:rPr lang="en-US" sz="4000" dirty="0" smtClean="0">
                <a:latin typeface="Times New Roman" pitchFamily="18" charset="0"/>
                <a:cs typeface="Times New Roman" pitchFamily="18" charset="0"/>
                <a:sym typeface="Wingdings" pitchFamily="2" charset="2"/>
              </a:rPr>
              <a:t>/2</a:t>
            </a:r>
            <a:endParaRPr lang="en-US" sz="4000" dirty="0" smtClean="0">
              <a:latin typeface="Times New Roman" pitchFamily="18" charset="0"/>
              <a:cs typeface="Times New Roman" pitchFamily="18" charset="0"/>
            </a:endParaRPr>
          </a:p>
          <a:p>
            <a:pPr marL="0" indent="0">
              <a:buNone/>
            </a:pPr>
            <a:r>
              <a:rPr lang="en-US" dirty="0"/>
              <a:t>	</a:t>
            </a:r>
          </a:p>
        </p:txBody>
      </p:sp>
    </p:spTree>
    <p:extLst>
      <p:ext uri="{BB962C8B-B14F-4D97-AF65-F5344CB8AC3E}">
        <p14:creationId xmlns:p14="http://schemas.microsoft.com/office/powerpoint/2010/main" val="34299325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382000" cy="5821363"/>
          </a:xfrm>
        </p:spPr>
        <p:txBody>
          <a:bodyPr>
            <a:normAutofit fontScale="77500" lnSpcReduction="20000"/>
          </a:bodyPr>
          <a:lstStyle/>
          <a:p>
            <a:pPr marL="0" indent="0">
              <a:buNone/>
            </a:pPr>
            <a:r>
              <a:rPr lang="en-US" sz="4000" dirty="0">
                <a:latin typeface="Times New Roman" pitchFamily="18" charset="0"/>
                <a:cs typeface="Times New Roman" pitchFamily="18" charset="0"/>
              </a:rPr>
              <a:t>Give me any number  </a:t>
            </a:r>
            <a:r>
              <a:rPr lang="en-US" sz="4000" i="1" dirty="0">
                <a:latin typeface="Times New Roman" pitchFamily="18" charset="0"/>
                <a:cs typeface="Times New Roman" pitchFamily="18" charset="0"/>
              </a:rPr>
              <a:t>n</a:t>
            </a:r>
            <a:r>
              <a:rPr lang="en-US" sz="4000" dirty="0">
                <a:latin typeface="Times New Roman" pitchFamily="18" charset="0"/>
                <a:cs typeface="Times New Roman" pitchFamily="18" charset="0"/>
              </a:rPr>
              <a:t>.</a:t>
            </a:r>
          </a:p>
          <a:p>
            <a:pPr marL="0" indent="0">
              <a:buNone/>
            </a:pPr>
            <a:endParaRPr lang="en-US" sz="4000" dirty="0">
              <a:latin typeface="Times New Roman" pitchFamily="18" charset="0"/>
              <a:cs typeface="Times New Roman" pitchFamily="18" charset="0"/>
            </a:endParaRPr>
          </a:p>
          <a:p>
            <a:pPr marL="0" indent="0">
              <a:buNone/>
            </a:pPr>
            <a:r>
              <a:rPr lang="en-US" sz="4000" dirty="0">
                <a:latin typeface="Times New Roman" pitchFamily="18" charset="0"/>
                <a:cs typeface="Times New Roman" pitchFamily="18" charset="0"/>
              </a:rPr>
              <a:t>Use the following process:</a:t>
            </a:r>
          </a:p>
          <a:p>
            <a:pPr marL="0" indent="0">
              <a:buNone/>
            </a:pPr>
            <a:r>
              <a:rPr lang="en-US" sz="4000" dirty="0">
                <a:latin typeface="Times New Roman" pitchFamily="18" charset="0"/>
                <a:cs typeface="Times New Roman" pitchFamily="18" charset="0"/>
              </a:rPr>
              <a:t>	</a:t>
            </a:r>
            <a:r>
              <a:rPr lang="en-US" sz="4000" i="1" dirty="0">
                <a:latin typeface="Times New Roman" pitchFamily="18" charset="0"/>
                <a:cs typeface="Times New Roman" pitchFamily="18" charset="0"/>
              </a:rPr>
              <a:t>n</a:t>
            </a:r>
            <a:r>
              <a:rPr lang="en-US" sz="4000" dirty="0">
                <a:latin typeface="Times New Roman" pitchFamily="18" charset="0"/>
                <a:cs typeface="Times New Roman" pitchFamily="18" charset="0"/>
              </a:rPr>
              <a:t> = odd </a:t>
            </a:r>
            <a:r>
              <a:rPr lang="en-US" sz="4000" dirty="0">
                <a:latin typeface="Times New Roman" pitchFamily="18" charset="0"/>
                <a:cs typeface="Times New Roman" pitchFamily="18" charset="0"/>
                <a:sym typeface="Wingdings" pitchFamily="2" charset="2"/>
              </a:rPr>
              <a:t> 3</a:t>
            </a:r>
            <a:r>
              <a:rPr lang="en-US" sz="4000" i="1" dirty="0">
                <a:latin typeface="Times New Roman" pitchFamily="18" charset="0"/>
                <a:cs typeface="Times New Roman" pitchFamily="18" charset="0"/>
                <a:sym typeface="Wingdings" pitchFamily="2" charset="2"/>
              </a:rPr>
              <a:t>n</a:t>
            </a:r>
            <a:r>
              <a:rPr lang="en-US" sz="4000" dirty="0">
                <a:latin typeface="Times New Roman" pitchFamily="18" charset="0"/>
                <a:cs typeface="Times New Roman" pitchFamily="18" charset="0"/>
                <a:sym typeface="Wingdings" pitchFamily="2" charset="2"/>
              </a:rPr>
              <a:t>+1</a:t>
            </a:r>
          </a:p>
          <a:p>
            <a:pPr marL="0" indent="0">
              <a:buNone/>
            </a:pPr>
            <a:r>
              <a:rPr lang="en-US" sz="4000" dirty="0">
                <a:latin typeface="Times New Roman" pitchFamily="18" charset="0"/>
                <a:cs typeface="Times New Roman" pitchFamily="18" charset="0"/>
                <a:sym typeface="Wingdings" pitchFamily="2" charset="2"/>
              </a:rPr>
              <a:t>	</a:t>
            </a:r>
            <a:r>
              <a:rPr lang="en-US" sz="4000" i="1" dirty="0">
                <a:latin typeface="Times New Roman" pitchFamily="18" charset="0"/>
                <a:cs typeface="Times New Roman" pitchFamily="18" charset="0"/>
                <a:sym typeface="Wingdings" pitchFamily="2" charset="2"/>
              </a:rPr>
              <a:t>n</a:t>
            </a:r>
            <a:r>
              <a:rPr lang="en-US" sz="4000" dirty="0">
                <a:latin typeface="Times New Roman" pitchFamily="18" charset="0"/>
                <a:cs typeface="Times New Roman" pitchFamily="18" charset="0"/>
                <a:sym typeface="Wingdings" pitchFamily="2" charset="2"/>
              </a:rPr>
              <a:t> = even  </a:t>
            </a:r>
            <a:r>
              <a:rPr lang="en-US" sz="4000" i="1" dirty="0">
                <a:latin typeface="Times New Roman" pitchFamily="18" charset="0"/>
                <a:cs typeface="Times New Roman" pitchFamily="18" charset="0"/>
                <a:sym typeface="Wingdings" pitchFamily="2" charset="2"/>
              </a:rPr>
              <a:t>n</a:t>
            </a:r>
            <a:r>
              <a:rPr lang="en-US" sz="4000" dirty="0">
                <a:latin typeface="Times New Roman" pitchFamily="18" charset="0"/>
                <a:cs typeface="Times New Roman" pitchFamily="18" charset="0"/>
                <a:sym typeface="Wingdings" pitchFamily="2" charset="2"/>
              </a:rPr>
              <a:t>/2</a:t>
            </a:r>
          </a:p>
          <a:p>
            <a:pPr marL="0" indent="0">
              <a:buNone/>
            </a:pPr>
            <a:endParaRPr lang="en-US" sz="4000" dirty="0">
              <a:latin typeface="Times New Roman" pitchFamily="18" charset="0"/>
              <a:cs typeface="Times New Roman" pitchFamily="18" charset="0"/>
              <a:sym typeface="Wingdings" pitchFamily="2" charset="2"/>
            </a:endParaRPr>
          </a:p>
          <a:p>
            <a:pPr marL="0" indent="0">
              <a:buNone/>
            </a:pPr>
            <a:r>
              <a:rPr lang="en-US" sz="4000" i="1" dirty="0">
                <a:latin typeface="Times New Roman" pitchFamily="18" charset="0"/>
                <a:cs typeface="Times New Roman" pitchFamily="18" charset="0"/>
                <a:sym typeface="Wingdings" pitchFamily="2" charset="2"/>
              </a:rPr>
              <a:t>n</a:t>
            </a:r>
            <a:r>
              <a:rPr lang="en-US" sz="4000" dirty="0">
                <a:latin typeface="Times New Roman" pitchFamily="18" charset="0"/>
                <a:cs typeface="Times New Roman" pitchFamily="18" charset="0"/>
                <a:sym typeface="Wingdings" pitchFamily="2" charset="2"/>
              </a:rPr>
              <a:t>=13…40, 20, 10, 5, 16, 8, 4, 2, 1</a:t>
            </a:r>
          </a:p>
          <a:p>
            <a:pPr marL="0" indent="0">
              <a:buNone/>
            </a:pPr>
            <a:r>
              <a:rPr lang="en-US" sz="4000" i="1" dirty="0">
                <a:latin typeface="Times New Roman" pitchFamily="18" charset="0"/>
                <a:cs typeface="Times New Roman" pitchFamily="18" charset="0"/>
                <a:sym typeface="Wingdings" pitchFamily="2" charset="2"/>
              </a:rPr>
              <a:t>n</a:t>
            </a:r>
            <a:r>
              <a:rPr lang="en-US" sz="4000" dirty="0">
                <a:latin typeface="Times New Roman" pitchFamily="18" charset="0"/>
                <a:cs typeface="Times New Roman" pitchFamily="18" charset="0"/>
                <a:sym typeface="Wingdings" pitchFamily="2" charset="2"/>
              </a:rPr>
              <a:t>=37…112, 56, 28, 14, 7, 22, 11, 34, 17, 52, </a:t>
            </a:r>
            <a:r>
              <a:rPr lang="en-US" sz="4000" dirty="0" smtClean="0">
                <a:latin typeface="Times New Roman" pitchFamily="18" charset="0"/>
                <a:cs typeface="Times New Roman" pitchFamily="18" charset="0"/>
                <a:sym typeface="Wingdings" pitchFamily="2" charset="2"/>
              </a:rPr>
              <a:t>26, 		13</a:t>
            </a:r>
            <a:r>
              <a:rPr lang="en-US" sz="4000" dirty="0">
                <a:latin typeface="Times New Roman" pitchFamily="18" charset="0"/>
                <a:cs typeface="Times New Roman" pitchFamily="18" charset="0"/>
                <a:sym typeface="Wingdings" pitchFamily="2" charset="2"/>
              </a:rPr>
              <a:t>,…,1</a:t>
            </a:r>
          </a:p>
          <a:p>
            <a:pPr marL="0" indent="0">
              <a:buNone/>
            </a:pPr>
            <a:r>
              <a:rPr lang="en-US" sz="4000" i="1" dirty="0">
                <a:latin typeface="Times New Roman" pitchFamily="18" charset="0"/>
                <a:cs typeface="Times New Roman" pitchFamily="18" charset="0"/>
                <a:sym typeface="Wingdings" pitchFamily="2" charset="2"/>
              </a:rPr>
              <a:t>n</a:t>
            </a:r>
            <a:r>
              <a:rPr lang="en-US" sz="4000" dirty="0">
                <a:latin typeface="Times New Roman" pitchFamily="18" charset="0"/>
                <a:cs typeface="Times New Roman" pitchFamily="18" charset="0"/>
                <a:sym typeface="Wingdings" pitchFamily="2" charset="2"/>
              </a:rPr>
              <a:t>=101…304, 152, 76, 38, 19, 58, 29, 88, 44, 22, </a:t>
            </a:r>
            <a:r>
              <a:rPr lang="en-US" sz="4000" dirty="0" smtClean="0">
                <a:latin typeface="Times New Roman" pitchFamily="18" charset="0"/>
                <a:cs typeface="Times New Roman" pitchFamily="18" charset="0"/>
                <a:sym typeface="Wingdings" pitchFamily="2" charset="2"/>
              </a:rPr>
              <a:t>		11</a:t>
            </a:r>
            <a:r>
              <a:rPr lang="en-US" sz="4000" dirty="0">
                <a:latin typeface="Times New Roman" pitchFamily="18" charset="0"/>
                <a:cs typeface="Times New Roman" pitchFamily="18" charset="0"/>
                <a:sym typeface="Wingdings" pitchFamily="2" charset="2"/>
              </a:rPr>
              <a:t>,…,1</a:t>
            </a:r>
            <a:endParaRPr lang="en-US" sz="4000" dirty="0">
              <a:latin typeface="Times New Roman" pitchFamily="18" charset="0"/>
              <a:cs typeface="Times New Roman" pitchFamily="18" charset="0"/>
            </a:endParaRPr>
          </a:p>
          <a:p>
            <a:pPr marL="0" indent="0">
              <a:buNone/>
            </a:pPr>
            <a:r>
              <a:rPr lang="en-US" dirty="0"/>
              <a:t>	</a:t>
            </a:r>
          </a:p>
        </p:txBody>
      </p:sp>
    </p:spTree>
    <p:extLst>
      <p:ext uri="{BB962C8B-B14F-4D97-AF65-F5344CB8AC3E}">
        <p14:creationId xmlns:p14="http://schemas.microsoft.com/office/powerpoint/2010/main" val="42883982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38800"/>
          </a:xfrm>
        </p:spPr>
        <p:txBody>
          <a:bodyPr>
            <a:noAutofit/>
          </a:bodyPr>
          <a:lstStyle/>
          <a:p>
            <a:pPr marL="514350" indent="-514350">
              <a:buAutoNum type="arabicPeriod"/>
            </a:pPr>
            <a:r>
              <a:rPr lang="en-US" sz="4000" dirty="0" smtClean="0">
                <a:latin typeface="Times New Roman" pitchFamily="18" charset="0"/>
                <a:cs typeface="Times New Roman" pitchFamily="18" charset="0"/>
              </a:rPr>
              <a:t>Does it always go to 1?</a:t>
            </a:r>
          </a:p>
          <a:p>
            <a:pPr marL="514350" indent="-514350">
              <a:buAutoNum type="arabicPeriod"/>
            </a:pPr>
            <a:r>
              <a:rPr lang="en-US" sz="4000" dirty="0" smtClean="0">
                <a:latin typeface="Times New Roman" pitchFamily="18" charset="0"/>
                <a:cs typeface="Times New Roman" pitchFamily="18" charset="0"/>
              </a:rPr>
              <a:t>In how many steps?</a:t>
            </a:r>
          </a:p>
          <a:p>
            <a:pPr marL="514350" indent="-514350">
              <a:buAutoNum type="arabicPeriod"/>
            </a:pPr>
            <a:r>
              <a:rPr lang="en-US" sz="4000" dirty="0" smtClean="0">
                <a:latin typeface="Times New Roman" pitchFamily="18" charset="0"/>
                <a:cs typeface="Times New Roman" pitchFamily="18" charset="0"/>
              </a:rPr>
              <a:t>What kind of numbers require more step?</a:t>
            </a:r>
          </a:p>
          <a:p>
            <a:pPr marL="514350" indent="-514350">
              <a:buAutoNum type="arabicPeriod"/>
            </a:pPr>
            <a:r>
              <a:rPr lang="en-US" sz="4000" dirty="0" smtClean="0">
                <a:latin typeface="Times New Roman" pitchFamily="18" charset="0"/>
                <a:cs typeface="Times New Roman" pitchFamily="18" charset="0"/>
              </a:rPr>
              <a:t>Is there a maximum number of steps?</a:t>
            </a:r>
          </a:p>
          <a:p>
            <a:pPr marL="514350" indent="-514350">
              <a:buAutoNum type="arabicPeriod"/>
            </a:pPr>
            <a:r>
              <a:rPr lang="en-US" sz="4000" dirty="0" smtClean="0">
                <a:latin typeface="Times New Roman" pitchFamily="18" charset="0"/>
                <a:cs typeface="Times New Roman" pitchFamily="18" charset="0"/>
              </a:rPr>
              <a:t>Is there a pattern to the number of steps required?</a:t>
            </a:r>
          </a:p>
        </p:txBody>
      </p:sp>
    </p:spTree>
    <p:extLst>
      <p:ext uri="{BB962C8B-B14F-4D97-AF65-F5344CB8AC3E}">
        <p14:creationId xmlns:p14="http://schemas.microsoft.com/office/powerpoint/2010/main" val="4090763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0" indent="0">
              <a:buNone/>
            </a:pPr>
            <a:r>
              <a:rPr lang="en-US" dirty="0" smtClean="0">
                <a:latin typeface="Times New Roman" pitchFamily="18" charset="0"/>
                <a:cs typeface="Times New Roman" pitchFamily="18" charset="0"/>
              </a:rPr>
              <a:t>1 = 0			</a:t>
            </a:r>
          </a:p>
          <a:p>
            <a:pPr marL="0" indent="0">
              <a:buNone/>
            </a:pPr>
            <a:r>
              <a:rPr lang="en-US" dirty="0" smtClean="0">
                <a:latin typeface="Times New Roman" pitchFamily="18" charset="0"/>
                <a:cs typeface="Times New Roman" pitchFamily="18" charset="0"/>
              </a:rPr>
              <a:t>2 = 1			</a:t>
            </a:r>
          </a:p>
          <a:p>
            <a:pPr marL="0" indent="0">
              <a:buNone/>
            </a:pPr>
            <a:r>
              <a:rPr lang="en-US" dirty="0" smtClean="0">
                <a:latin typeface="Times New Roman" pitchFamily="18" charset="0"/>
                <a:cs typeface="Times New Roman" pitchFamily="18" charset="0"/>
              </a:rPr>
              <a:t>3 = 7			</a:t>
            </a:r>
          </a:p>
          <a:p>
            <a:pPr marL="0" indent="0">
              <a:buNone/>
            </a:pPr>
            <a:r>
              <a:rPr lang="en-US" dirty="0" smtClean="0">
                <a:latin typeface="Times New Roman" pitchFamily="18" charset="0"/>
                <a:cs typeface="Times New Roman" pitchFamily="18" charset="0"/>
              </a:rPr>
              <a:t>4 = 2			</a:t>
            </a:r>
          </a:p>
          <a:p>
            <a:pPr marL="0" indent="0">
              <a:buNone/>
            </a:pPr>
            <a:r>
              <a:rPr lang="en-US" dirty="0" smtClean="0">
                <a:latin typeface="Times New Roman" pitchFamily="18" charset="0"/>
                <a:cs typeface="Times New Roman" pitchFamily="18" charset="0"/>
              </a:rPr>
              <a:t>5 = 5			</a:t>
            </a:r>
          </a:p>
          <a:p>
            <a:pPr marL="0" indent="0">
              <a:buNone/>
            </a:pPr>
            <a:r>
              <a:rPr lang="en-US" dirty="0" smtClean="0">
                <a:latin typeface="Times New Roman" pitchFamily="18" charset="0"/>
                <a:cs typeface="Times New Roman" pitchFamily="18" charset="0"/>
              </a:rPr>
              <a:t>6 = 8			</a:t>
            </a:r>
          </a:p>
          <a:p>
            <a:pPr marL="0" indent="0">
              <a:buNone/>
            </a:pPr>
            <a:r>
              <a:rPr lang="en-US" dirty="0" smtClean="0">
                <a:latin typeface="Times New Roman" pitchFamily="18" charset="0"/>
                <a:cs typeface="Times New Roman" pitchFamily="18" charset="0"/>
              </a:rPr>
              <a:t>7 = 16		</a:t>
            </a:r>
          </a:p>
          <a:p>
            <a:pPr marL="0" indent="0">
              <a:buNone/>
            </a:pPr>
            <a:r>
              <a:rPr lang="en-US" dirty="0" smtClean="0">
                <a:latin typeface="Times New Roman" pitchFamily="18" charset="0"/>
                <a:cs typeface="Times New Roman" pitchFamily="18" charset="0"/>
              </a:rPr>
              <a:t>8 = 3			</a:t>
            </a:r>
          </a:p>
          <a:p>
            <a:pPr marL="0" indent="0">
              <a:buNone/>
            </a:pPr>
            <a:r>
              <a:rPr lang="en-US" dirty="0" smtClean="0">
                <a:latin typeface="Times New Roman" pitchFamily="18" charset="0"/>
                <a:cs typeface="Times New Roman" pitchFamily="18" charset="0"/>
              </a:rPr>
              <a:t>9 = 19		</a:t>
            </a:r>
          </a:p>
          <a:p>
            <a:pPr marL="0" indent="0">
              <a:buNone/>
            </a:pPr>
            <a:r>
              <a:rPr lang="en-US" dirty="0" smtClean="0">
                <a:latin typeface="Times New Roman" pitchFamily="18" charset="0"/>
                <a:cs typeface="Times New Roman" pitchFamily="18" charset="0"/>
              </a:rPr>
              <a:t>10 = 6		</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694265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0" indent="0">
              <a:buNone/>
            </a:pPr>
            <a:r>
              <a:rPr lang="en-US" dirty="0" smtClean="0">
                <a:latin typeface="Times New Roman" pitchFamily="18" charset="0"/>
                <a:cs typeface="Times New Roman" pitchFamily="18" charset="0"/>
              </a:rPr>
              <a:t>1 = 0			11 = 14		21 = 6</a:t>
            </a:r>
          </a:p>
          <a:p>
            <a:pPr marL="0" indent="0">
              <a:buNone/>
            </a:pPr>
            <a:r>
              <a:rPr lang="en-US" dirty="0" smtClean="0">
                <a:latin typeface="Times New Roman" pitchFamily="18" charset="0"/>
                <a:cs typeface="Times New Roman" pitchFamily="18" charset="0"/>
              </a:rPr>
              <a:t>2 = 1			12 = 9		22 = 15</a:t>
            </a:r>
          </a:p>
          <a:p>
            <a:pPr marL="0" indent="0">
              <a:buNone/>
            </a:pPr>
            <a:r>
              <a:rPr lang="en-US" dirty="0" smtClean="0">
                <a:latin typeface="Times New Roman" pitchFamily="18" charset="0"/>
                <a:cs typeface="Times New Roman" pitchFamily="18" charset="0"/>
              </a:rPr>
              <a:t>3 = 7			13 = 9		23 = ?</a:t>
            </a:r>
          </a:p>
          <a:p>
            <a:pPr marL="0" indent="0">
              <a:buNone/>
            </a:pPr>
            <a:r>
              <a:rPr lang="en-US" dirty="0" smtClean="0">
                <a:latin typeface="Times New Roman" pitchFamily="18" charset="0"/>
                <a:cs typeface="Times New Roman" pitchFamily="18" charset="0"/>
              </a:rPr>
              <a:t>4 = 2			14 = 17		24 = 10</a:t>
            </a:r>
          </a:p>
          <a:p>
            <a:pPr marL="0" indent="0">
              <a:buNone/>
            </a:pPr>
            <a:r>
              <a:rPr lang="en-US" dirty="0" smtClean="0">
                <a:latin typeface="Times New Roman" pitchFamily="18" charset="0"/>
                <a:cs typeface="Times New Roman" pitchFamily="18" charset="0"/>
              </a:rPr>
              <a:t>5 = 5			15 = ?		25 = ?</a:t>
            </a:r>
          </a:p>
          <a:p>
            <a:pPr marL="0" indent="0">
              <a:buNone/>
            </a:pPr>
            <a:r>
              <a:rPr lang="en-US" dirty="0" smtClean="0">
                <a:latin typeface="Times New Roman" pitchFamily="18" charset="0"/>
                <a:cs typeface="Times New Roman" pitchFamily="18" charset="0"/>
              </a:rPr>
              <a:t>6 = 8			16 = 4		26 = 10</a:t>
            </a:r>
          </a:p>
          <a:p>
            <a:pPr marL="0" indent="0">
              <a:buNone/>
            </a:pPr>
            <a:r>
              <a:rPr lang="en-US" dirty="0" smtClean="0">
                <a:latin typeface="Times New Roman" pitchFamily="18" charset="0"/>
                <a:cs typeface="Times New Roman" pitchFamily="18" charset="0"/>
              </a:rPr>
              <a:t>7 = 16		17 = 12		27 = ?</a:t>
            </a:r>
          </a:p>
          <a:p>
            <a:pPr marL="0" indent="0">
              <a:buNone/>
            </a:pPr>
            <a:r>
              <a:rPr lang="en-US" dirty="0" smtClean="0">
                <a:latin typeface="Times New Roman" pitchFamily="18" charset="0"/>
                <a:cs typeface="Times New Roman" pitchFamily="18" charset="0"/>
              </a:rPr>
              <a:t>8 = 3			18 = 20		28 = 18</a:t>
            </a:r>
          </a:p>
          <a:p>
            <a:pPr marL="0" indent="0">
              <a:buNone/>
            </a:pPr>
            <a:r>
              <a:rPr lang="en-US" dirty="0" smtClean="0">
                <a:latin typeface="Times New Roman" pitchFamily="18" charset="0"/>
                <a:cs typeface="Times New Roman" pitchFamily="18" charset="0"/>
              </a:rPr>
              <a:t>9 = 19		19 = ?		29 = 17</a:t>
            </a:r>
          </a:p>
          <a:p>
            <a:pPr marL="0" indent="0">
              <a:buNone/>
            </a:pPr>
            <a:r>
              <a:rPr lang="en-US" dirty="0" smtClean="0">
                <a:latin typeface="Times New Roman" pitchFamily="18" charset="0"/>
                <a:cs typeface="Times New Roman" pitchFamily="18" charset="0"/>
              </a:rPr>
              <a:t>10 = 6		20 = 7		30 = ?</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386660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248400"/>
          </a:xfrm>
        </p:spPr>
        <p:txBody>
          <a:bodyPr>
            <a:noAutofit/>
          </a:bodyPr>
          <a:lstStyle/>
          <a:p>
            <a:pPr marL="0" indent="0">
              <a:buNone/>
            </a:pPr>
            <a:r>
              <a:rPr lang="en-US" sz="4000" dirty="0" smtClean="0">
                <a:latin typeface="Times New Roman" pitchFamily="18" charset="0"/>
                <a:cs typeface="Times New Roman" pitchFamily="18" charset="0"/>
              </a:rPr>
              <a:t>199 is a prime</a:t>
            </a:r>
          </a:p>
          <a:p>
            <a:pPr marL="0" indent="0">
              <a:buNone/>
            </a:pPr>
            <a:endParaRPr lang="en-US" sz="4000" dirty="0">
              <a:latin typeface="Times New Roman" pitchFamily="18" charset="0"/>
              <a:cs typeface="Times New Roman" pitchFamily="18" charset="0"/>
            </a:endParaRPr>
          </a:p>
          <a:p>
            <a:pPr marL="0" indent="0">
              <a:buNone/>
            </a:pPr>
            <a:r>
              <a:rPr lang="en-US" sz="4000" dirty="0" smtClean="0">
                <a:latin typeface="Times New Roman" pitchFamily="18" charset="0"/>
                <a:cs typeface="Times New Roman" pitchFamily="18" charset="0"/>
              </a:rPr>
              <a:t>Rearrange 199 into 919 (a prime).</a:t>
            </a:r>
          </a:p>
          <a:p>
            <a:pPr marL="0" indent="0">
              <a:buNone/>
            </a:pPr>
            <a:endParaRPr lang="en-US" sz="4000" dirty="0">
              <a:latin typeface="Times New Roman" pitchFamily="18" charset="0"/>
              <a:cs typeface="Times New Roman" pitchFamily="18" charset="0"/>
            </a:endParaRPr>
          </a:p>
          <a:p>
            <a:pPr marL="0" indent="0">
              <a:buNone/>
            </a:pPr>
            <a:r>
              <a:rPr lang="en-US" sz="4000" dirty="0" smtClean="0">
                <a:latin typeface="Times New Roman" pitchFamily="18" charset="0"/>
                <a:cs typeface="Times New Roman" pitchFamily="18" charset="0"/>
              </a:rPr>
              <a:t>Rearrange 199 into 991 (a prime).</a:t>
            </a:r>
          </a:p>
          <a:p>
            <a:pPr marL="0" indent="0">
              <a:buNone/>
            </a:pPr>
            <a:endParaRPr lang="en-US" sz="4000" dirty="0">
              <a:latin typeface="Times New Roman" pitchFamily="18" charset="0"/>
              <a:cs typeface="Times New Roman" pitchFamily="18" charset="0"/>
            </a:endParaRPr>
          </a:p>
          <a:p>
            <a:pPr marL="0" indent="0">
              <a:buNone/>
            </a:pPr>
            <a:r>
              <a:rPr lang="en-US" sz="4000" dirty="0" smtClean="0">
                <a:latin typeface="Times New Roman" pitchFamily="18" charset="0"/>
                <a:cs typeface="Times New Roman" pitchFamily="18" charset="0"/>
              </a:rPr>
              <a:t>199 is called a “Permutable” or 				          “Absolute” prime</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9284515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248400"/>
          </a:xfrm>
        </p:spPr>
        <p:txBody>
          <a:bodyPr>
            <a:noAutofit/>
          </a:bodyPr>
          <a:lstStyle/>
          <a:p>
            <a:pPr marL="0" indent="0">
              <a:buNone/>
            </a:pPr>
            <a:r>
              <a:rPr lang="en-US" sz="4800" dirty="0" smtClean="0">
                <a:latin typeface="Times New Roman" pitchFamily="18" charset="0"/>
                <a:cs typeface="Times New Roman" pitchFamily="18" charset="0"/>
              </a:rPr>
              <a:t>How many permutable primes?</a:t>
            </a:r>
          </a:p>
          <a:p>
            <a:pPr marL="0" indent="0">
              <a:buNone/>
            </a:pPr>
            <a:endParaRPr lang="en-US" sz="4800" dirty="0">
              <a:latin typeface="Times New Roman" pitchFamily="18" charset="0"/>
              <a:cs typeface="Times New Roman" pitchFamily="18" charset="0"/>
            </a:endParaRPr>
          </a:p>
          <a:p>
            <a:pPr marL="0" indent="0">
              <a:buNone/>
            </a:pPr>
            <a:r>
              <a:rPr lang="en-US" sz="4800" dirty="0" smtClean="0">
                <a:latin typeface="Times New Roman" pitchFamily="18" charset="0"/>
                <a:cs typeface="Times New Roman" pitchFamily="18" charset="0"/>
              </a:rPr>
              <a:t>1-digit: </a:t>
            </a:r>
          </a:p>
          <a:p>
            <a:pPr marL="0" indent="0">
              <a:buNone/>
            </a:pPr>
            <a:endParaRPr lang="en-US" sz="4800" dirty="0" smtClean="0">
              <a:latin typeface="Times New Roman" pitchFamily="18" charset="0"/>
              <a:cs typeface="Times New Roman" pitchFamily="18" charset="0"/>
            </a:endParaRPr>
          </a:p>
          <a:p>
            <a:pPr marL="0" indent="0">
              <a:buNone/>
            </a:pPr>
            <a:r>
              <a:rPr lang="en-US" sz="4800" dirty="0" smtClean="0">
                <a:latin typeface="Times New Roman" pitchFamily="18" charset="0"/>
                <a:cs typeface="Times New Roman" pitchFamily="18" charset="0"/>
              </a:rPr>
              <a:t>2-digit:</a:t>
            </a:r>
          </a:p>
          <a:p>
            <a:pPr marL="0" indent="0">
              <a:buNone/>
            </a:pPr>
            <a:endParaRPr lang="en-US" sz="4800" dirty="0" smtClean="0">
              <a:latin typeface="Times New Roman" pitchFamily="18" charset="0"/>
              <a:cs typeface="Times New Roman" pitchFamily="18" charset="0"/>
            </a:endParaRPr>
          </a:p>
          <a:p>
            <a:pPr marL="0" indent="0">
              <a:buNone/>
            </a:pPr>
            <a:r>
              <a:rPr lang="en-US" sz="4800" dirty="0" smtClean="0">
                <a:latin typeface="Times New Roman" pitchFamily="18" charset="0"/>
                <a:cs typeface="Times New Roman" pitchFamily="18" charset="0"/>
              </a:rPr>
              <a:t>3-digit</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061246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                                                     </a:t>
            </a:r>
            <a:r>
              <a:rPr lang="en-US" sz="6000" dirty="0" smtClean="0">
                <a:latin typeface="Times New Roman" pitchFamily="18" charset="0"/>
                <a:cs typeface="Times New Roman" pitchFamily="18" charset="0"/>
              </a:rPr>
              <a:t>142857</a:t>
            </a:r>
          </a:p>
          <a:p>
            <a:pPr marL="0" indent="0">
              <a:buNone/>
            </a:pPr>
            <a:r>
              <a:rPr lang="en-US" sz="6000" dirty="0">
                <a:latin typeface="Times New Roman" pitchFamily="18" charset="0"/>
                <a:cs typeface="Times New Roman" pitchFamily="18" charset="0"/>
              </a:rPr>
              <a:t> </a:t>
            </a:r>
            <a:r>
              <a:rPr lang="en-US" sz="6000" dirty="0" smtClean="0">
                <a:latin typeface="Times New Roman" pitchFamily="18" charset="0"/>
                <a:cs typeface="Times New Roman" pitchFamily="18" charset="0"/>
              </a:rPr>
              <a:t>     2 × 142857 = 285714</a:t>
            </a:r>
            <a:endParaRPr lang="en-US" sz="6000" dirty="0">
              <a:latin typeface="Times New Roman" pitchFamily="18" charset="0"/>
              <a:cs typeface="Times New Roman" pitchFamily="18" charset="0"/>
            </a:endParaRPr>
          </a:p>
        </p:txBody>
      </p:sp>
    </p:spTree>
    <p:extLst>
      <p:ext uri="{BB962C8B-B14F-4D97-AF65-F5344CB8AC3E}">
        <p14:creationId xmlns:p14="http://schemas.microsoft.com/office/powerpoint/2010/main" val="20885694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686800" cy="6248400"/>
          </a:xfrm>
        </p:spPr>
        <p:txBody>
          <a:bodyPr>
            <a:noAutofit/>
          </a:bodyPr>
          <a:lstStyle/>
          <a:p>
            <a:pPr marL="0" indent="0">
              <a:buNone/>
            </a:pPr>
            <a:r>
              <a:rPr lang="en-US" dirty="0" smtClean="0">
                <a:latin typeface="Times New Roman" pitchFamily="18" charset="0"/>
                <a:cs typeface="Times New Roman" pitchFamily="18" charset="0"/>
              </a:rPr>
              <a:t>1-digit: 4 (2, 3, 5, 7)</a:t>
            </a:r>
          </a:p>
          <a:p>
            <a:pPr marL="0" indent="0">
              <a:buNone/>
            </a:pPr>
            <a:r>
              <a:rPr lang="en-US" dirty="0" smtClean="0">
                <a:latin typeface="Times New Roman" pitchFamily="18" charset="0"/>
                <a:cs typeface="Times New Roman" pitchFamily="18" charset="0"/>
              </a:rPr>
              <a:t>2-digit: 9 (11, 13, 17, 31, 37, 71, 73, 79, 97)</a:t>
            </a:r>
          </a:p>
          <a:p>
            <a:pPr marL="0" indent="0">
              <a:buNone/>
            </a:pPr>
            <a:r>
              <a:rPr lang="en-US" dirty="0" smtClean="0">
                <a:latin typeface="Times New Roman" pitchFamily="18" charset="0"/>
                <a:cs typeface="Times New Roman" pitchFamily="18" charset="0"/>
              </a:rPr>
              <a:t>	    5 (11, 13, 17, 37, 79)</a:t>
            </a:r>
          </a:p>
          <a:p>
            <a:pPr marL="0" indent="0">
              <a:buNone/>
            </a:pPr>
            <a:r>
              <a:rPr lang="en-US" dirty="0" smtClean="0">
                <a:latin typeface="Times New Roman" pitchFamily="18" charset="0"/>
                <a:cs typeface="Times New Roman" pitchFamily="18" charset="0"/>
              </a:rPr>
              <a:t>3-digit: 8 (113, 131, 199, 311, 337, 733, 919, 991)</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3 (113, 199, 337)</a:t>
            </a:r>
          </a:p>
          <a:p>
            <a:pPr marL="0" indent="0">
              <a:buNone/>
            </a:pPr>
            <a:r>
              <a:rPr lang="en-US" dirty="0" smtClean="0">
                <a:latin typeface="Times New Roman" pitchFamily="18" charset="0"/>
                <a:cs typeface="Times New Roman" pitchFamily="18" charset="0"/>
              </a:rPr>
              <a:t>19-digit: 1 (R</a:t>
            </a:r>
            <a:r>
              <a:rPr lang="en-US" baseline="-25000" dirty="0" smtClean="0">
                <a:latin typeface="Times New Roman" pitchFamily="18" charset="0"/>
                <a:cs typeface="Times New Roman" pitchFamily="18" charset="0"/>
              </a:rPr>
              <a:t>19</a:t>
            </a:r>
            <a:r>
              <a:rPr lang="en-US" dirty="0" smtClean="0">
                <a:latin typeface="Times New Roman" pitchFamily="18" charset="0"/>
                <a:cs typeface="Times New Roman" pitchFamily="18" charset="0"/>
              </a:rPr>
              <a:t> = 11111…111)</a:t>
            </a:r>
          </a:p>
          <a:p>
            <a:pPr marL="0" indent="0">
              <a:buNone/>
            </a:pPr>
            <a:r>
              <a:rPr lang="en-US" dirty="0" smtClean="0">
                <a:latin typeface="Times New Roman" pitchFamily="18" charset="0"/>
                <a:cs typeface="Times New Roman" pitchFamily="18" charset="0"/>
              </a:rPr>
              <a:t>23-digit: 1 (R</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317-digit: 1 (R</a:t>
            </a:r>
            <a:r>
              <a:rPr lang="en-US" baseline="-25000" dirty="0" smtClean="0">
                <a:latin typeface="Times New Roman" pitchFamily="18" charset="0"/>
                <a:cs typeface="Times New Roman" pitchFamily="18" charset="0"/>
              </a:rPr>
              <a:t>317</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1031-digit: 1 (R</a:t>
            </a:r>
            <a:r>
              <a:rPr lang="en-US" baseline="-25000" dirty="0" smtClean="0">
                <a:latin typeface="Times New Roman" pitchFamily="18" charset="0"/>
                <a:cs typeface="Times New Roman" pitchFamily="18" charset="0"/>
              </a:rPr>
              <a:t>1031</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206463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686800" cy="6248400"/>
          </a:xfrm>
        </p:spPr>
        <p:txBody>
          <a:bodyPr>
            <a:noAutofit/>
          </a:bodyPr>
          <a:lstStyle/>
          <a:p>
            <a:pPr marL="0" indent="0">
              <a:buNone/>
            </a:pPr>
            <a:r>
              <a:rPr lang="en-US" dirty="0" smtClean="0">
                <a:latin typeface="Times New Roman" pitchFamily="18" charset="0"/>
                <a:cs typeface="Times New Roman" pitchFamily="18" charset="0"/>
              </a:rPr>
              <a:t>Facts about Permutable Primes:</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1. Must compose from digits 1, 3, 7, and 9 if it is 	not 1-digit.</a:t>
            </a:r>
          </a:p>
          <a:p>
            <a:pPr marL="0" indent="0">
              <a:buNone/>
            </a:pPr>
            <a:r>
              <a:rPr lang="en-US" dirty="0" smtClean="0">
                <a:latin typeface="Times New Roman" pitchFamily="18" charset="0"/>
                <a:cs typeface="Times New Roman" pitchFamily="18" charset="0"/>
              </a:rPr>
              <a:t>2. There are no permutable primes with number of </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digits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3 &lt;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 &lt; 6×10</a:t>
            </a:r>
            <a:r>
              <a:rPr lang="en-US" baseline="30000" dirty="0" smtClean="0">
                <a:latin typeface="Times New Roman" pitchFamily="18" charset="0"/>
                <a:cs typeface="Times New Roman" pitchFamily="18" charset="0"/>
              </a:rPr>
              <a:t>175</a:t>
            </a:r>
            <a:r>
              <a:rPr lang="en-US" dirty="0" smtClean="0">
                <a:latin typeface="Times New Roman" pitchFamily="18" charset="0"/>
                <a:cs typeface="Times New Roman" pitchFamily="18" charset="0"/>
              </a:rPr>
              <a:t> except those that are 	composed all 1’s. (Not Proven)</a:t>
            </a:r>
          </a:p>
          <a:p>
            <a:pPr marL="0" indent="0">
              <a:buNone/>
            </a:pPr>
            <a:r>
              <a:rPr lang="en-US" dirty="0" smtClean="0">
                <a:latin typeface="Times New Roman" pitchFamily="18" charset="0"/>
                <a:cs typeface="Times New Roman" pitchFamily="18" charset="0"/>
              </a:rPr>
              <a:t>3. There are no permutable primes with only digit 1 </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other than what are listed in the previous 	slide.(Not Proven)</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164014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686800" cy="6248400"/>
          </a:xfrm>
        </p:spPr>
        <p:txBody>
          <a:bodyPr>
            <a:noAutofit/>
          </a:bodyPr>
          <a:lstStyle/>
          <a:p>
            <a:pPr marL="0" indent="0">
              <a:buNone/>
            </a:pPr>
            <a:r>
              <a:rPr lang="en-US" dirty="0" smtClean="0">
                <a:latin typeface="Times New Roman" pitchFamily="18" charset="0"/>
                <a:cs typeface="Times New Roman" pitchFamily="18" charset="0"/>
              </a:rPr>
              <a:t>Facts about Permutable Primes:</a:t>
            </a:r>
          </a:p>
          <a:p>
            <a:pPr marL="0" indent="0">
              <a:buNone/>
            </a:pP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4. No permutable prime exists which contains 3 	different numbers of the 4 digits 1, 3, 7, 9</a:t>
            </a:r>
            <a:r>
              <a:rPr lang="en-US" dirty="0" smtClean="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(For example: 731 = 17 × 43)</a:t>
            </a: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5. </a:t>
            </a:r>
            <a:r>
              <a:rPr lang="en-US" dirty="0">
                <a:latin typeface="Times New Roman" pitchFamily="18" charset="0"/>
                <a:cs typeface="Times New Roman" pitchFamily="18" charset="0"/>
              </a:rPr>
              <a:t>No permutable primes that are composed of 2 or 	more of each of the 4 digits 1, 3, 7, 9.</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276358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buNone/>
            </a:pPr>
            <a:r>
              <a:rPr lang="en-US" sz="4000" dirty="0" smtClean="0">
                <a:latin typeface="Times New Roman" pitchFamily="18" charset="0"/>
                <a:cs typeface="Times New Roman" pitchFamily="18" charset="0"/>
              </a:rPr>
              <a:t>“Unprimable” Numbers </a:t>
            </a:r>
          </a:p>
          <a:p>
            <a:pPr marL="0" indent="0">
              <a:buNone/>
            </a:pP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A composite number that changes</a:t>
            </a:r>
          </a:p>
          <a:p>
            <a:pPr marL="0" indent="0">
              <a:buNone/>
            </a:pP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any digit and still composite.</a:t>
            </a:r>
          </a:p>
          <a:p>
            <a:pPr marL="0" indent="0">
              <a:buNone/>
            </a:pPr>
            <a:endParaRPr lang="en-US" sz="4000" dirty="0" smtClean="0">
              <a:latin typeface="Times New Roman" pitchFamily="18" charset="0"/>
              <a:cs typeface="Times New Roman" pitchFamily="18" charset="0"/>
            </a:endParaRPr>
          </a:p>
          <a:p>
            <a:pPr marL="0" indent="0">
              <a:buNone/>
            </a:pPr>
            <a:r>
              <a:rPr lang="en-US" sz="3800" dirty="0" smtClean="0">
                <a:latin typeface="Times New Roman" pitchFamily="18" charset="0"/>
                <a:cs typeface="Times New Roman" pitchFamily="18" charset="0"/>
              </a:rPr>
              <a:t>What is the smallest “unprimable” number? </a:t>
            </a:r>
          </a:p>
          <a:p>
            <a:pPr marL="0" indent="0">
              <a:buNone/>
            </a:pPr>
            <a:endParaRPr lang="en-US" sz="3800" dirty="0">
              <a:latin typeface="Times New Roman" pitchFamily="18" charset="0"/>
              <a:cs typeface="Times New Roman" pitchFamily="18" charset="0"/>
            </a:endParaRPr>
          </a:p>
          <a:p>
            <a:pPr marL="0" indent="0">
              <a:buNone/>
            </a:pPr>
            <a:r>
              <a:rPr lang="en-US" sz="3800" dirty="0" smtClean="0">
                <a:latin typeface="Times New Roman" pitchFamily="18" charset="0"/>
                <a:cs typeface="Times New Roman" pitchFamily="18" charset="0"/>
              </a:rPr>
              <a:t>Example: 200</a:t>
            </a:r>
            <a:endParaRPr lang="en-US" sz="3800" dirty="0">
              <a:latin typeface="Times New Roman" pitchFamily="18" charset="0"/>
              <a:cs typeface="Times New Roman" pitchFamily="18" charset="0"/>
            </a:endParaRPr>
          </a:p>
        </p:txBody>
      </p:sp>
    </p:spTree>
    <p:extLst>
      <p:ext uri="{BB962C8B-B14F-4D97-AF65-F5344CB8AC3E}">
        <p14:creationId xmlns:p14="http://schemas.microsoft.com/office/powerpoint/2010/main" val="23207956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buNone/>
            </a:pPr>
            <a:r>
              <a:rPr lang="en-US" sz="4000" dirty="0" smtClean="0">
                <a:latin typeface="Times New Roman" pitchFamily="18" charset="0"/>
                <a:cs typeface="Times New Roman" pitchFamily="18" charset="0"/>
              </a:rPr>
              <a:t>For many generations, prime numbers have always had mystical and magical appeals to mathematicians. Dating back to Euclid’s days, he had already proved that there are infinitely many prime numbers. However, from what we had seen before, it is very difficult to prove even some of the simple properties about prime numbers.</a:t>
            </a:r>
            <a:endParaRPr lang="en-US" sz="3800" dirty="0">
              <a:latin typeface="Times New Roman" pitchFamily="18" charset="0"/>
              <a:cs typeface="Times New Roman" pitchFamily="18" charset="0"/>
            </a:endParaRPr>
          </a:p>
        </p:txBody>
      </p:sp>
    </p:spTree>
    <p:extLst>
      <p:ext uri="{BB962C8B-B14F-4D97-AF65-F5344CB8AC3E}">
        <p14:creationId xmlns:p14="http://schemas.microsoft.com/office/powerpoint/2010/main" val="2880697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742950" indent="-742950">
              <a:buAutoNum type="arabicPeriod"/>
            </a:pPr>
            <a:r>
              <a:rPr lang="en-US" sz="4800" dirty="0" smtClean="0">
                <a:latin typeface="Times New Roman" pitchFamily="18" charset="0"/>
                <a:cs typeface="Times New Roman" pitchFamily="18" charset="0"/>
              </a:rPr>
              <a:t>There are infinitely many prime numbers (Proved by Euclid about 2000 years ago).</a:t>
            </a:r>
          </a:p>
          <a:p>
            <a:pPr marL="742950" indent="-742950">
              <a:buAutoNum type="arabicPeriod"/>
            </a:pPr>
            <a:r>
              <a:rPr lang="en-US" sz="4800" dirty="0" smtClean="0">
                <a:latin typeface="Times New Roman" pitchFamily="18" charset="0"/>
                <a:cs typeface="Times New Roman" pitchFamily="18" charset="0"/>
              </a:rPr>
              <a:t>There are infinitely many twin prime numbers (still not yet proved).</a:t>
            </a:r>
          </a:p>
        </p:txBody>
      </p:sp>
    </p:spTree>
    <p:extLst>
      <p:ext uri="{BB962C8B-B14F-4D97-AF65-F5344CB8AC3E}">
        <p14:creationId xmlns:p14="http://schemas.microsoft.com/office/powerpoint/2010/main" val="40538101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742950" indent="-742950">
              <a:spcBef>
                <a:spcPts val="0"/>
              </a:spcBef>
              <a:buAutoNum type="arabicPeriod" startAt="3"/>
            </a:pPr>
            <a:r>
              <a:rPr lang="en-US" sz="4000" dirty="0" smtClean="0">
                <a:latin typeface="Times New Roman" pitchFamily="18" charset="0"/>
                <a:cs typeface="Times New Roman" pitchFamily="18" charset="0"/>
              </a:rPr>
              <a:t>There is always at least one prime number exists between </a:t>
            </a:r>
            <a:r>
              <a:rPr lang="en-US" sz="4000" i="1" dirty="0" smtClean="0">
                <a:latin typeface="Times New Roman" pitchFamily="18" charset="0"/>
                <a:cs typeface="Times New Roman" pitchFamily="18" charset="0"/>
              </a:rPr>
              <a:t>n</a:t>
            </a:r>
            <a:r>
              <a:rPr lang="en-US" sz="4000" dirty="0" smtClean="0">
                <a:latin typeface="Times New Roman" pitchFamily="18" charset="0"/>
                <a:cs typeface="Times New Roman" pitchFamily="18" charset="0"/>
              </a:rPr>
              <a:t> and 2</a:t>
            </a:r>
            <a:r>
              <a:rPr lang="en-US" sz="4000" i="1" dirty="0" smtClean="0">
                <a:latin typeface="Times New Roman" pitchFamily="18" charset="0"/>
                <a:cs typeface="Times New Roman" pitchFamily="18" charset="0"/>
              </a:rPr>
              <a:t>n</a:t>
            </a:r>
            <a:r>
              <a:rPr lang="en-US" sz="4000" dirty="0" smtClean="0">
                <a:latin typeface="Times New Roman" pitchFamily="18" charset="0"/>
                <a:cs typeface="Times New Roman" pitchFamily="18" charset="0"/>
              </a:rPr>
              <a:t> where </a:t>
            </a:r>
            <a:r>
              <a:rPr lang="en-US" sz="4000" i="1" dirty="0" smtClean="0">
                <a:latin typeface="Times New Roman" pitchFamily="18" charset="0"/>
                <a:cs typeface="Times New Roman" pitchFamily="18" charset="0"/>
              </a:rPr>
              <a:t>n</a:t>
            </a:r>
            <a:r>
              <a:rPr lang="en-US" sz="4000" dirty="0" smtClean="0">
                <a:latin typeface="Times New Roman" pitchFamily="18" charset="0"/>
                <a:cs typeface="Times New Roman" pitchFamily="18" charset="0"/>
              </a:rPr>
              <a:t> is a natural number larger than 1. (Proved in 1850 by </a:t>
            </a:r>
            <a:r>
              <a:rPr lang="en-US" sz="4000" dirty="0" err="1" smtClean="0">
                <a:latin typeface="Times New Roman" pitchFamily="18" charset="0"/>
                <a:cs typeface="Times New Roman" pitchFamily="18" charset="0"/>
              </a:rPr>
              <a:t>Chebyshev</a:t>
            </a:r>
            <a:r>
              <a:rPr lang="en-US" sz="4000" dirty="0" smtClean="0">
                <a:latin typeface="Times New Roman" pitchFamily="18" charset="0"/>
                <a:cs typeface="Times New Roman" pitchFamily="18" charset="0"/>
              </a:rPr>
              <a:t> but he used very difficult and deep mathematics in his proof. However, </a:t>
            </a:r>
            <a:r>
              <a:rPr lang="en-US" sz="4000" dirty="0" err="1" smtClean="0">
                <a:latin typeface="Times New Roman" pitchFamily="18" charset="0"/>
                <a:cs typeface="Times New Roman" pitchFamily="18" charset="0"/>
              </a:rPr>
              <a:t>Erdos</a:t>
            </a:r>
            <a:r>
              <a:rPr lang="en-US" sz="4000" dirty="0" smtClean="0">
                <a:latin typeface="Times New Roman" pitchFamily="18" charset="0"/>
                <a:cs typeface="Times New Roman" pitchFamily="18" charset="0"/>
              </a:rPr>
              <a:t>, the second most prolific mathematicians in history, used a very simply proof to prove this result when he was a freshman in college.)</a:t>
            </a:r>
          </a:p>
        </p:txBody>
      </p:sp>
    </p:spTree>
    <p:extLst>
      <p:ext uri="{BB962C8B-B14F-4D97-AF65-F5344CB8AC3E}">
        <p14:creationId xmlns:p14="http://schemas.microsoft.com/office/powerpoint/2010/main" val="8706829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spcBef>
                <a:spcPts val="0"/>
              </a:spcBef>
              <a:buNone/>
            </a:pPr>
            <a:r>
              <a:rPr lang="en-US" sz="5400" dirty="0" smtClean="0">
                <a:latin typeface="Times New Roman" pitchFamily="18" charset="0"/>
                <a:cs typeface="Times New Roman" pitchFamily="18" charset="0"/>
              </a:rPr>
              <a:t>There are some numbers that are comparable to prime numbers. The great late Indian mathematician </a:t>
            </a:r>
            <a:r>
              <a:rPr lang="en-US" sz="5400" dirty="0" err="1" smtClean="0">
                <a:latin typeface="Times New Roman" pitchFamily="18" charset="0"/>
                <a:cs typeface="Times New Roman" pitchFamily="18" charset="0"/>
              </a:rPr>
              <a:t>Ramanujan</a:t>
            </a:r>
            <a:r>
              <a:rPr lang="en-US" sz="5400" dirty="0" smtClean="0">
                <a:latin typeface="Times New Roman" pitchFamily="18" charset="0"/>
                <a:cs typeface="Times New Roman" pitchFamily="18" charset="0"/>
              </a:rPr>
              <a:t> had considered some numbers called “</a:t>
            </a:r>
            <a:r>
              <a:rPr lang="en-US" sz="5400" dirty="0" smtClean="0">
                <a:solidFill>
                  <a:srgbClr val="C00000"/>
                </a:solidFill>
                <a:latin typeface="Times New Roman" pitchFamily="18" charset="0"/>
                <a:cs typeface="Times New Roman" pitchFamily="18" charset="0"/>
              </a:rPr>
              <a:t>highly composite</a:t>
            </a:r>
            <a:r>
              <a:rPr lang="en-US" sz="5400" dirty="0" smtClean="0">
                <a:latin typeface="Times New Roman" pitchFamily="18" charset="0"/>
                <a:cs typeface="Times New Roman" pitchFamily="18" charset="0"/>
              </a:rPr>
              <a:t>” numbers. </a:t>
            </a:r>
          </a:p>
        </p:txBody>
      </p:sp>
    </p:spTree>
    <p:extLst>
      <p:ext uri="{BB962C8B-B14F-4D97-AF65-F5344CB8AC3E}">
        <p14:creationId xmlns:p14="http://schemas.microsoft.com/office/powerpoint/2010/main" val="32232174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spcBef>
                <a:spcPts val="0"/>
              </a:spcBef>
              <a:buNone/>
            </a:pPr>
            <a:r>
              <a:rPr lang="en-US" sz="4800" dirty="0" smtClean="0">
                <a:latin typeface="Times New Roman" pitchFamily="18" charset="0"/>
                <a:cs typeface="Times New Roman" pitchFamily="18" charset="0"/>
              </a:rPr>
              <a:t>Prime numbers have the minimum number of factors…only two…1 and itself.</a:t>
            </a:r>
          </a:p>
          <a:p>
            <a:pPr marL="0" indent="0">
              <a:spcBef>
                <a:spcPts val="0"/>
              </a:spcBef>
              <a:buNone/>
            </a:pPr>
            <a:endParaRPr lang="en-US" sz="4800" dirty="0" smtClean="0">
              <a:latin typeface="Times New Roman" pitchFamily="18" charset="0"/>
              <a:cs typeface="Times New Roman" pitchFamily="18" charset="0"/>
            </a:endParaRPr>
          </a:p>
          <a:p>
            <a:pPr marL="0" indent="0">
              <a:spcBef>
                <a:spcPts val="0"/>
              </a:spcBef>
              <a:buNone/>
            </a:pPr>
            <a:r>
              <a:rPr lang="en-US" sz="4800" dirty="0" smtClean="0">
                <a:latin typeface="Times New Roman" pitchFamily="18" charset="0"/>
                <a:cs typeface="Times New Roman" pitchFamily="18" charset="0"/>
              </a:rPr>
              <a:t>Highly composite numbers have the maximum number of factors.</a:t>
            </a:r>
          </a:p>
        </p:txBody>
      </p:sp>
    </p:spTree>
    <p:extLst>
      <p:ext uri="{BB962C8B-B14F-4D97-AF65-F5344CB8AC3E}">
        <p14:creationId xmlns:p14="http://schemas.microsoft.com/office/powerpoint/2010/main" val="21312776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spcBef>
                <a:spcPts val="0"/>
              </a:spcBef>
              <a:buNone/>
            </a:pPr>
            <a:r>
              <a:rPr lang="en-US" sz="3600" dirty="0" smtClean="0">
                <a:latin typeface="Times New Roman" pitchFamily="18" charset="0"/>
                <a:cs typeface="Times New Roman" pitchFamily="18" charset="0"/>
              </a:rPr>
              <a:t>Prime numbers have the minimum number of factors…only two…1 and itself.</a:t>
            </a:r>
          </a:p>
          <a:p>
            <a:pPr marL="0" indent="0">
              <a:spcBef>
                <a:spcPts val="0"/>
              </a:spcBef>
              <a:buNone/>
            </a:pPr>
            <a:endParaRPr lang="en-US" sz="3600" dirty="0" smtClean="0">
              <a:latin typeface="Times New Roman" pitchFamily="18" charset="0"/>
              <a:cs typeface="Times New Roman" pitchFamily="18" charset="0"/>
            </a:endParaRPr>
          </a:p>
          <a:p>
            <a:pPr marL="0" indent="0">
              <a:spcBef>
                <a:spcPts val="0"/>
              </a:spcBef>
              <a:buNone/>
            </a:pPr>
            <a:r>
              <a:rPr lang="en-US" sz="3600" dirty="0" smtClean="0">
                <a:latin typeface="Times New Roman" pitchFamily="18" charset="0"/>
                <a:cs typeface="Times New Roman" pitchFamily="18" charset="0"/>
              </a:rPr>
              <a:t>Highly composite numbers have the maximum number of factors.</a:t>
            </a:r>
          </a:p>
          <a:p>
            <a:pPr marL="0" indent="0">
              <a:spcBef>
                <a:spcPts val="0"/>
              </a:spcBef>
              <a:buNone/>
            </a:pPr>
            <a:endParaRPr lang="en-US" sz="3600" dirty="0">
              <a:latin typeface="Times New Roman" pitchFamily="18" charset="0"/>
              <a:cs typeface="Times New Roman" pitchFamily="18" charset="0"/>
            </a:endParaRPr>
          </a:p>
          <a:p>
            <a:pPr marL="0" indent="0">
              <a:spcBef>
                <a:spcPts val="0"/>
              </a:spcBef>
              <a:buNone/>
            </a:pPr>
            <a:r>
              <a:rPr lang="en-US" sz="3600" dirty="0" smtClean="0">
                <a:latin typeface="Times New Roman" pitchFamily="18" charset="0"/>
                <a:cs typeface="Times New Roman" pitchFamily="18" charset="0"/>
              </a:rPr>
              <a:t>A composite number is Highly Composite if it has more distinct factors than any composite numbers before it. </a:t>
            </a:r>
          </a:p>
        </p:txBody>
      </p:sp>
    </p:spTree>
    <p:extLst>
      <p:ext uri="{BB962C8B-B14F-4D97-AF65-F5344CB8AC3E}">
        <p14:creationId xmlns:p14="http://schemas.microsoft.com/office/powerpoint/2010/main" val="2826308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                                                     </a:t>
            </a:r>
            <a:r>
              <a:rPr lang="en-US" sz="6000" dirty="0" smtClean="0">
                <a:latin typeface="Times New Roman" pitchFamily="18" charset="0"/>
                <a:cs typeface="Times New Roman" pitchFamily="18" charset="0"/>
              </a:rPr>
              <a:t>142857</a:t>
            </a:r>
          </a:p>
          <a:p>
            <a:pPr marL="0" indent="0">
              <a:buNone/>
            </a:pPr>
            <a:r>
              <a:rPr lang="en-US" sz="6000" dirty="0" smtClean="0">
                <a:latin typeface="Times New Roman" pitchFamily="18" charset="0"/>
                <a:cs typeface="Times New Roman" pitchFamily="18" charset="0"/>
              </a:rPr>
              <a:t>      2 × 142857 = 285714</a:t>
            </a:r>
          </a:p>
          <a:p>
            <a:pPr marL="0" indent="0">
              <a:buNone/>
            </a:pPr>
            <a:r>
              <a:rPr lang="en-US" sz="6000" dirty="0" smtClean="0">
                <a:latin typeface="Times New Roman" pitchFamily="18" charset="0"/>
                <a:cs typeface="Times New Roman" pitchFamily="18" charset="0"/>
              </a:rPr>
              <a:t>      3 × 142857 = 428571</a:t>
            </a:r>
            <a:endParaRPr lang="en-US" sz="6000" dirty="0">
              <a:latin typeface="Times New Roman" pitchFamily="18" charset="0"/>
              <a:cs typeface="Times New Roman" pitchFamily="18" charset="0"/>
            </a:endParaRPr>
          </a:p>
        </p:txBody>
      </p:sp>
    </p:spTree>
    <p:extLst>
      <p:ext uri="{BB962C8B-B14F-4D97-AF65-F5344CB8AC3E}">
        <p14:creationId xmlns:p14="http://schemas.microsoft.com/office/powerpoint/2010/main" val="39769652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spcBef>
                <a:spcPts val="0"/>
              </a:spcBef>
              <a:buNone/>
            </a:pPr>
            <a:r>
              <a:rPr lang="en-US" sz="4400" dirty="0" smtClean="0">
                <a:latin typeface="Times New Roman" pitchFamily="18" charset="0"/>
                <a:cs typeface="Times New Roman" pitchFamily="18" charset="0"/>
              </a:rPr>
              <a:t>4 has 3 distinct factors.</a:t>
            </a:r>
          </a:p>
          <a:p>
            <a:pPr marL="0" indent="0">
              <a:spcBef>
                <a:spcPts val="0"/>
              </a:spcBef>
              <a:buNone/>
            </a:pPr>
            <a:endParaRPr lang="en-US" sz="4400" dirty="0">
              <a:latin typeface="Times New Roman" pitchFamily="18" charset="0"/>
              <a:cs typeface="Times New Roman" pitchFamily="18" charset="0"/>
            </a:endParaRPr>
          </a:p>
          <a:p>
            <a:pPr marL="0" indent="0">
              <a:spcBef>
                <a:spcPts val="0"/>
              </a:spcBef>
              <a:buNone/>
            </a:pPr>
            <a:r>
              <a:rPr lang="en-US" sz="4400" dirty="0" smtClean="0">
                <a:latin typeface="Times New Roman" pitchFamily="18" charset="0"/>
                <a:cs typeface="Times New Roman" pitchFamily="18" charset="0"/>
              </a:rPr>
              <a:t>6 has 4 distinct factors. </a:t>
            </a:r>
          </a:p>
          <a:p>
            <a:pPr marL="0" indent="0">
              <a:spcBef>
                <a:spcPts val="0"/>
              </a:spcBef>
              <a:buNone/>
            </a:pPr>
            <a:endParaRPr lang="en-US" sz="4400" dirty="0">
              <a:latin typeface="Times New Roman" pitchFamily="18" charset="0"/>
              <a:cs typeface="Times New Roman" pitchFamily="18" charset="0"/>
            </a:endParaRPr>
          </a:p>
          <a:p>
            <a:pPr marL="0" indent="0">
              <a:spcBef>
                <a:spcPts val="0"/>
              </a:spcBef>
              <a:buNone/>
            </a:pPr>
            <a:r>
              <a:rPr lang="en-US" sz="4400" dirty="0" smtClean="0">
                <a:latin typeface="Times New Roman" pitchFamily="18" charset="0"/>
                <a:cs typeface="Times New Roman" pitchFamily="18" charset="0"/>
              </a:rPr>
              <a:t>8 has 4 distinct factors.</a:t>
            </a:r>
          </a:p>
          <a:p>
            <a:pPr marL="0" indent="0">
              <a:spcBef>
                <a:spcPts val="0"/>
              </a:spcBef>
              <a:buNone/>
            </a:pPr>
            <a:endParaRPr lang="en-US" sz="4400" dirty="0">
              <a:latin typeface="Times New Roman" pitchFamily="18" charset="0"/>
              <a:cs typeface="Times New Roman" pitchFamily="18" charset="0"/>
            </a:endParaRPr>
          </a:p>
          <a:p>
            <a:pPr marL="0" indent="0">
              <a:spcBef>
                <a:spcPts val="0"/>
              </a:spcBef>
              <a:buNone/>
            </a:pPr>
            <a:r>
              <a:rPr lang="en-US" sz="4400" dirty="0" smtClean="0">
                <a:latin typeface="Times New Roman" pitchFamily="18" charset="0"/>
                <a:cs typeface="Times New Roman" pitchFamily="18" charset="0"/>
              </a:rPr>
              <a:t>9 has 3 distinct factors.</a:t>
            </a:r>
          </a:p>
          <a:p>
            <a:pPr marL="0" indent="0">
              <a:spcBef>
                <a:spcPts val="0"/>
              </a:spcBef>
              <a:buNone/>
            </a:pPr>
            <a:endParaRPr lang="en-US" sz="4400" dirty="0">
              <a:latin typeface="Times New Roman" pitchFamily="18" charset="0"/>
              <a:cs typeface="Times New Roman" pitchFamily="18" charset="0"/>
            </a:endParaRPr>
          </a:p>
          <a:p>
            <a:pPr marL="0" indent="0">
              <a:spcBef>
                <a:spcPts val="0"/>
              </a:spcBef>
              <a:buNone/>
            </a:pPr>
            <a:r>
              <a:rPr lang="en-US" sz="4400" dirty="0" smtClean="0">
                <a:latin typeface="Times New Roman" pitchFamily="18" charset="0"/>
                <a:cs typeface="Times New Roman" pitchFamily="18" charset="0"/>
              </a:rPr>
              <a:t>10 has 4 distinct factors.</a:t>
            </a:r>
          </a:p>
        </p:txBody>
      </p:sp>
    </p:spTree>
    <p:extLst>
      <p:ext uri="{BB962C8B-B14F-4D97-AF65-F5344CB8AC3E}">
        <p14:creationId xmlns:p14="http://schemas.microsoft.com/office/powerpoint/2010/main" val="25141829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spcBef>
                <a:spcPts val="0"/>
              </a:spcBef>
              <a:buNone/>
            </a:pPr>
            <a:r>
              <a:rPr lang="en-US" sz="4400" dirty="0" smtClean="0">
                <a:latin typeface="Times New Roman" pitchFamily="18" charset="0"/>
                <a:cs typeface="Times New Roman" pitchFamily="18" charset="0"/>
              </a:rPr>
              <a:t>4 has 3 distinct factors…. Yes</a:t>
            </a:r>
          </a:p>
          <a:p>
            <a:pPr marL="0" indent="0">
              <a:spcBef>
                <a:spcPts val="0"/>
              </a:spcBef>
              <a:buNone/>
            </a:pPr>
            <a:endParaRPr lang="en-US" sz="4400" dirty="0">
              <a:latin typeface="Times New Roman" pitchFamily="18" charset="0"/>
              <a:cs typeface="Times New Roman" pitchFamily="18" charset="0"/>
            </a:endParaRPr>
          </a:p>
          <a:p>
            <a:pPr marL="0" indent="0">
              <a:spcBef>
                <a:spcPts val="0"/>
              </a:spcBef>
              <a:buNone/>
            </a:pPr>
            <a:r>
              <a:rPr lang="en-US" sz="4400" dirty="0" smtClean="0">
                <a:latin typeface="Times New Roman" pitchFamily="18" charset="0"/>
                <a:cs typeface="Times New Roman" pitchFamily="18" charset="0"/>
              </a:rPr>
              <a:t>6 has 4 distinct factors…. Yes </a:t>
            </a:r>
          </a:p>
          <a:p>
            <a:pPr marL="0" indent="0">
              <a:spcBef>
                <a:spcPts val="0"/>
              </a:spcBef>
              <a:buNone/>
            </a:pPr>
            <a:endParaRPr lang="en-US" sz="4400" dirty="0">
              <a:latin typeface="Times New Roman" pitchFamily="18" charset="0"/>
              <a:cs typeface="Times New Roman" pitchFamily="18" charset="0"/>
            </a:endParaRPr>
          </a:p>
          <a:p>
            <a:pPr marL="0" indent="0">
              <a:spcBef>
                <a:spcPts val="0"/>
              </a:spcBef>
              <a:buNone/>
            </a:pPr>
            <a:r>
              <a:rPr lang="en-US" sz="4400" dirty="0" smtClean="0">
                <a:latin typeface="Times New Roman" pitchFamily="18" charset="0"/>
                <a:cs typeface="Times New Roman" pitchFamily="18" charset="0"/>
              </a:rPr>
              <a:t>8 has 4 distinct factors….  No</a:t>
            </a:r>
          </a:p>
          <a:p>
            <a:pPr marL="0" indent="0">
              <a:spcBef>
                <a:spcPts val="0"/>
              </a:spcBef>
              <a:buNone/>
            </a:pPr>
            <a:endParaRPr lang="en-US" sz="4400" dirty="0">
              <a:latin typeface="Times New Roman" pitchFamily="18" charset="0"/>
              <a:cs typeface="Times New Roman" pitchFamily="18" charset="0"/>
            </a:endParaRPr>
          </a:p>
          <a:p>
            <a:pPr marL="0" indent="0">
              <a:spcBef>
                <a:spcPts val="0"/>
              </a:spcBef>
              <a:buNone/>
            </a:pPr>
            <a:r>
              <a:rPr lang="en-US" sz="4400" dirty="0" smtClean="0">
                <a:latin typeface="Times New Roman" pitchFamily="18" charset="0"/>
                <a:cs typeface="Times New Roman" pitchFamily="18" charset="0"/>
              </a:rPr>
              <a:t>9 has 3 distinct factors….  No</a:t>
            </a:r>
          </a:p>
          <a:p>
            <a:pPr marL="0" indent="0">
              <a:spcBef>
                <a:spcPts val="0"/>
              </a:spcBef>
              <a:buNone/>
            </a:pPr>
            <a:endParaRPr lang="en-US" sz="4400" dirty="0">
              <a:latin typeface="Times New Roman" pitchFamily="18" charset="0"/>
              <a:cs typeface="Times New Roman" pitchFamily="18" charset="0"/>
            </a:endParaRPr>
          </a:p>
          <a:p>
            <a:pPr marL="0" indent="0">
              <a:spcBef>
                <a:spcPts val="0"/>
              </a:spcBef>
              <a:buNone/>
            </a:pPr>
            <a:r>
              <a:rPr lang="en-US" sz="4400" dirty="0" smtClean="0">
                <a:latin typeface="Times New Roman" pitchFamily="18" charset="0"/>
                <a:cs typeface="Times New Roman" pitchFamily="18" charset="0"/>
              </a:rPr>
              <a:t>10 has 4 distinct factors….  No</a:t>
            </a:r>
          </a:p>
        </p:txBody>
      </p:sp>
    </p:spTree>
    <p:extLst>
      <p:ext uri="{BB962C8B-B14F-4D97-AF65-F5344CB8AC3E}">
        <p14:creationId xmlns:p14="http://schemas.microsoft.com/office/powerpoint/2010/main" val="6282618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lgn="ctr">
              <a:spcBef>
                <a:spcPts val="0"/>
              </a:spcBef>
              <a:buNone/>
            </a:pPr>
            <a:endParaRPr lang="en-US" sz="6600" dirty="0" smtClean="0">
              <a:latin typeface="Times New Roman" pitchFamily="18" charset="0"/>
              <a:cs typeface="Times New Roman" pitchFamily="18" charset="0"/>
            </a:endParaRPr>
          </a:p>
          <a:p>
            <a:pPr marL="0" indent="0" algn="ctr">
              <a:spcBef>
                <a:spcPts val="0"/>
              </a:spcBef>
              <a:buNone/>
            </a:pPr>
            <a:endParaRPr lang="en-US" sz="6600" dirty="0">
              <a:latin typeface="Times New Roman" pitchFamily="18" charset="0"/>
              <a:cs typeface="Times New Roman" pitchFamily="18" charset="0"/>
            </a:endParaRPr>
          </a:p>
          <a:p>
            <a:pPr marL="0" indent="0" algn="ctr">
              <a:spcBef>
                <a:spcPts val="0"/>
              </a:spcBef>
              <a:buNone/>
            </a:pPr>
            <a:r>
              <a:rPr lang="en-US" sz="6600" dirty="0" smtClean="0">
                <a:latin typeface="Times New Roman" pitchFamily="18" charset="0"/>
                <a:cs typeface="Times New Roman" pitchFamily="18" charset="0"/>
              </a:rPr>
              <a:t>What about 12?</a:t>
            </a:r>
          </a:p>
        </p:txBody>
      </p:sp>
    </p:spTree>
    <p:extLst>
      <p:ext uri="{BB962C8B-B14F-4D97-AF65-F5344CB8AC3E}">
        <p14:creationId xmlns:p14="http://schemas.microsoft.com/office/powerpoint/2010/main" val="42317967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spcBef>
                <a:spcPts val="0"/>
              </a:spcBef>
              <a:buNone/>
            </a:pPr>
            <a:r>
              <a:rPr lang="en-US" sz="4800" dirty="0" smtClean="0">
                <a:latin typeface="Times New Roman" pitchFamily="18" charset="0"/>
                <a:cs typeface="Times New Roman" pitchFamily="18" charset="0"/>
              </a:rPr>
              <a:t>12 has 6 distinct factors ….  Yes</a:t>
            </a:r>
          </a:p>
          <a:p>
            <a:pPr marL="0" indent="0">
              <a:spcBef>
                <a:spcPts val="0"/>
              </a:spcBef>
              <a:buNone/>
            </a:pPr>
            <a:endParaRPr lang="en-US" sz="4800" dirty="0">
              <a:latin typeface="Times New Roman" pitchFamily="18" charset="0"/>
              <a:cs typeface="Times New Roman" pitchFamily="18" charset="0"/>
            </a:endParaRPr>
          </a:p>
          <a:p>
            <a:pPr marL="0" indent="0">
              <a:spcBef>
                <a:spcPts val="0"/>
              </a:spcBef>
              <a:buNone/>
            </a:pPr>
            <a:r>
              <a:rPr lang="en-US" sz="4800" dirty="0" smtClean="0">
                <a:latin typeface="Times New Roman" pitchFamily="18" charset="0"/>
                <a:cs typeface="Times New Roman" pitchFamily="18" charset="0"/>
              </a:rPr>
              <a:t>What is the next highly composite number?</a:t>
            </a:r>
          </a:p>
        </p:txBody>
      </p:sp>
    </p:spTree>
    <p:extLst>
      <p:ext uri="{BB962C8B-B14F-4D97-AF65-F5344CB8AC3E}">
        <p14:creationId xmlns:p14="http://schemas.microsoft.com/office/powerpoint/2010/main" val="218281372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spcBef>
                <a:spcPts val="0"/>
              </a:spcBef>
              <a:buNone/>
            </a:pPr>
            <a:r>
              <a:rPr lang="en-US" sz="5400" dirty="0" smtClean="0">
                <a:latin typeface="Times New Roman" pitchFamily="18" charset="0"/>
                <a:cs typeface="Times New Roman" pitchFamily="18" charset="0"/>
              </a:rPr>
              <a:t>24 has 8 distinct factors ….  Yes</a:t>
            </a:r>
          </a:p>
          <a:p>
            <a:pPr marL="0" indent="0">
              <a:spcBef>
                <a:spcPts val="0"/>
              </a:spcBef>
              <a:buNone/>
            </a:pPr>
            <a:endParaRPr lang="en-US" sz="5400" dirty="0">
              <a:latin typeface="Times New Roman" pitchFamily="18" charset="0"/>
              <a:cs typeface="Times New Roman" pitchFamily="18" charset="0"/>
            </a:endParaRPr>
          </a:p>
          <a:p>
            <a:pPr marL="0" indent="0">
              <a:spcBef>
                <a:spcPts val="0"/>
              </a:spcBef>
              <a:buNone/>
            </a:pPr>
            <a:r>
              <a:rPr lang="en-US" sz="5400" dirty="0" smtClean="0">
                <a:latin typeface="Times New Roman" pitchFamily="18" charset="0"/>
                <a:cs typeface="Times New Roman" pitchFamily="18" charset="0"/>
              </a:rPr>
              <a:t>What is the next highly composite number?</a:t>
            </a:r>
          </a:p>
        </p:txBody>
      </p:sp>
    </p:spTree>
    <p:extLst>
      <p:ext uri="{BB962C8B-B14F-4D97-AF65-F5344CB8AC3E}">
        <p14:creationId xmlns:p14="http://schemas.microsoft.com/office/powerpoint/2010/main" val="6853567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spcBef>
                <a:spcPts val="0"/>
              </a:spcBef>
              <a:buNone/>
            </a:pPr>
            <a:r>
              <a:rPr lang="en-US" sz="4800" dirty="0" smtClean="0">
                <a:latin typeface="Times New Roman" pitchFamily="18" charset="0"/>
                <a:cs typeface="Times New Roman" pitchFamily="18" charset="0"/>
              </a:rPr>
              <a:t>36 has 9 distinct factors ….  Yes</a:t>
            </a:r>
          </a:p>
          <a:p>
            <a:pPr marL="0" indent="0">
              <a:spcBef>
                <a:spcPts val="0"/>
              </a:spcBef>
              <a:buNone/>
            </a:pPr>
            <a:endParaRPr lang="en-US" sz="4800" dirty="0">
              <a:latin typeface="Times New Roman" pitchFamily="18" charset="0"/>
              <a:cs typeface="Times New Roman" pitchFamily="18" charset="0"/>
            </a:endParaRPr>
          </a:p>
          <a:p>
            <a:pPr marL="0" indent="0">
              <a:spcBef>
                <a:spcPts val="0"/>
              </a:spcBef>
              <a:buNone/>
            </a:pPr>
            <a:r>
              <a:rPr lang="en-US" sz="4800" dirty="0" err="1" smtClean="0">
                <a:latin typeface="Times New Roman" pitchFamily="18" charset="0"/>
                <a:cs typeface="Times New Roman" pitchFamily="18" charset="0"/>
              </a:rPr>
              <a:t>Ramanujan</a:t>
            </a:r>
            <a:r>
              <a:rPr lang="en-US" sz="4800" dirty="0" smtClean="0">
                <a:latin typeface="Times New Roman" pitchFamily="18" charset="0"/>
                <a:cs typeface="Times New Roman" pitchFamily="18" charset="0"/>
              </a:rPr>
              <a:t> made a list of all highly composite numbers up to 6,746,328,388,800. He examined the highly composite numbers expressed as product of primes.</a:t>
            </a:r>
          </a:p>
        </p:txBody>
      </p:sp>
    </p:spTree>
    <p:extLst>
      <p:ext uri="{BB962C8B-B14F-4D97-AF65-F5344CB8AC3E}">
        <p14:creationId xmlns:p14="http://schemas.microsoft.com/office/powerpoint/2010/main" val="296067786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spcBef>
                <a:spcPts val="0"/>
              </a:spcBef>
              <a:buNone/>
            </a:pPr>
            <a:r>
              <a:rPr lang="en-US" sz="4800" dirty="0" smtClean="0">
                <a:latin typeface="Times New Roman" pitchFamily="18" charset="0"/>
                <a:cs typeface="Times New Roman" pitchFamily="18" charset="0"/>
              </a:rPr>
              <a:t>For instance: </a:t>
            </a:r>
          </a:p>
          <a:p>
            <a:pPr marL="0" indent="0">
              <a:spcBef>
                <a:spcPts val="0"/>
              </a:spcBef>
              <a:buNone/>
            </a:pPr>
            <a:endParaRPr lang="en-US" sz="4800" dirty="0">
              <a:latin typeface="Times New Roman" pitchFamily="18" charset="0"/>
              <a:cs typeface="Times New Roman" pitchFamily="18" charset="0"/>
            </a:endParaRPr>
          </a:p>
          <a:p>
            <a:pPr marL="0" indent="0">
              <a:spcBef>
                <a:spcPts val="0"/>
              </a:spcBef>
              <a:buNone/>
            </a:pPr>
            <a:r>
              <a:rPr lang="en-US" sz="4800" dirty="0" smtClean="0">
                <a:latin typeface="Times New Roman" pitchFamily="18" charset="0"/>
                <a:cs typeface="Times New Roman" pitchFamily="18" charset="0"/>
              </a:rPr>
              <a:t>4 = 2</a:t>
            </a:r>
            <a:r>
              <a:rPr lang="en-US" sz="4800" baseline="30000" dirty="0" smtClean="0">
                <a:latin typeface="Times New Roman" pitchFamily="18" charset="0"/>
                <a:cs typeface="Times New Roman" pitchFamily="18" charset="0"/>
              </a:rPr>
              <a:t>2</a:t>
            </a:r>
          </a:p>
          <a:p>
            <a:pPr marL="0" indent="0">
              <a:spcBef>
                <a:spcPts val="0"/>
              </a:spcBef>
              <a:buNone/>
            </a:pPr>
            <a:r>
              <a:rPr lang="en-US" sz="4800" dirty="0" smtClean="0">
                <a:latin typeface="Times New Roman" pitchFamily="18" charset="0"/>
                <a:cs typeface="Times New Roman" pitchFamily="18" charset="0"/>
              </a:rPr>
              <a:t>6 = 2</a:t>
            </a:r>
            <a:r>
              <a:rPr lang="en-US" sz="4800" baseline="30000" dirty="0" smtClean="0">
                <a:latin typeface="Times New Roman" pitchFamily="18" charset="0"/>
                <a:cs typeface="Times New Roman" pitchFamily="18" charset="0"/>
              </a:rPr>
              <a:t>1</a:t>
            </a:r>
            <a:r>
              <a:rPr lang="en-US" sz="4800" dirty="0" smtClean="0">
                <a:latin typeface="Times New Roman" pitchFamily="18" charset="0"/>
                <a:cs typeface="Times New Roman" pitchFamily="18" charset="0"/>
              </a:rPr>
              <a:t> x 3</a:t>
            </a:r>
            <a:r>
              <a:rPr lang="en-US" sz="4800" baseline="30000" dirty="0" smtClean="0">
                <a:latin typeface="Times New Roman" pitchFamily="18" charset="0"/>
                <a:cs typeface="Times New Roman" pitchFamily="18" charset="0"/>
              </a:rPr>
              <a:t>1</a:t>
            </a:r>
          </a:p>
          <a:p>
            <a:pPr marL="0" indent="0">
              <a:spcBef>
                <a:spcPts val="0"/>
              </a:spcBef>
              <a:buNone/>
            </a:pPr>
            <a:r>
              <a:rPr lang="en-US" sz="4800" dirty="0" smtClean="0">
                <a:latin typeface="Times New Roman" pitchFamily="18" charset="0"/>
                <a:cs typeface="Times New Roman" pitchFamily="18" charset="0"/>
              </a:rPr>
              <a:t>12 = 2</a:t>
            </a:r>
            <a:r>
              <a:rPr lang="en-US" sz="4800" baseline="30000" dirty="0" smtClean="0">
                <a:latin typeface="Times New Roman" pitchFamily="18" charset="0"/>
                <a:cs typeface="Times New Roman" pitchFamily="18" charset="0"/>
              </a:rPr>
              <a:t>2</a:t>
            </a:r>
            <a:r>
              <a:rPr lang="en-US" sz="4800" dirty="0" smtClean="0">
                <a:latin typeface="Times New Roman" pitchFamily="18" charset="0"/>
                <a:cs typeface="Times New Roman" pitchFamily="18" charset="0"/>
              </a:rPr>
              <a:t> </a:t>
            </a:r>
            <a:r>
              <a:rPr lang="en-US" sz="4800" dirty="0">
                <a:latin typeface="Times New Roman" pitchFamily="18" charset="0"/>
                <a:cs typeface="Times New Roman" pitchFamily="18" charset="0"/>
              </a:rPr>
              <a:t>x 3</a:t>
            </a:r>
            <a:r>
              <a:rPr lang="en-US" sz="4800" baseline="30000" dirty="0">
                <a:latin typeface="Times New Roman" pitchFamily="18" charset="0"/>
                <a:cs typeface="Times New Roman" pitchFamily="18" charset="0"/>
              </a:rPr>
              <a:t>1</a:t>
            </a:r>
          </a:p>
          <a:p>
            <a:pPr marL="0" indent="0">
              <a:spcBef>
                <a:spcPts val="0"/>
              </a:spcBef>
              <a:buNone/>
            </a:pPr>
            <a:r>
              <a:rPr lang="en-US" sz="4800" dirty="0" smtClean="0">
                <a:latin typeface="Times New Roman" pitchFamily="18" charset="0"/>
                <a:cs typeface="Times New Roman" pitchFamily="18" charset="0"/>
              </a:rPr>
              <a:t>24 = 2</a:t>
            </a:r>
            <a:r>
              <a:rPr lang="en-US" sz="4800" baseline="30000" dirty="0" smtClean="0">
                <a:latin typeface="Times New Roman" pitchFamily="18" charset="0"/>
                <a:cs typeface="Times New Roman" pitchFamily="18" charset="0"/>
              </a:rPr>
              <a:t>3</a:t>
            </a:r>
            <a:r>
              <a:rPr lang="en-US" sz="4800" dirty="0" smtClean="0">
                <a:latin typeface="Times New Roman" pitchFamily="18" charset="0"/>
                <a:cs typeface="Times New Roman" pitchFamily="18" charset="0"/>
              </a:rPr>
              <a:t> x </a:t>
            </a:r>
            <a:r>
              <a:rPr lang="en-US" sz="4800" dirty="0">
                <a:latin typeface="Times New Roman" pitchFamily="18" charset="0"/>
                <a:cs typeface="Times New Roman" pitchFamily="18" charset="0"/>
              </a:rPr>
              <a:t>3</a:t>
            </a:r>
            <a:r>
              <a:rPr lang="en-US" sz="4800" baseline="30000" dirty="0">
                <a:latin typeface="Times New Roman" pitchFamily="18" charset="0"/>
                <a:cs typeface="Times New Roman" pitchFamily="18" charset="0"/>
              </a:rPr>
              <a:t>1</a:t>
            </a:r>
          </a:p>
          <a:p>
            <a:pPr marL="0" indent="0">
              <a:spcBef>
                <a:spcPts val="0"/>
              </a:spcBef>
              <a:buNone/>
            </a:pPr>
            <a:r>
              <a:rPr lang="en-US" sz="4800" dirty="0" smtClean="0">
                <a:latin typeface="Times New Roman" pitchFamily="18" charset="0"/>
                <a:cs typeface="Times New Roman" pitchFamily="18" charset="0"/>
              </a:rPr>
              <a:t>36 = 2</a:t>
            </a:r>
            <a:r>
              <a:rPr lang="en-US" sz="4800" baseline="30000" dirty="0" smtClean="0">
                <a:latin typeface="Times New Roman" pitchFamily="18" charset="0"/>
                <a:cs typeface="Times New Roman" pitchFamily="18" charset="0"/>
              </a:rPr>
              <a:t>2</a:t>
            </a:r>
            <a:r>
              <a:rPr lang="en-US" sz="4800" dirty="0" smtClean="0">
                <a:latin typeface="Times New Roman" pitchFamily="18" charset="0"/>
                <a:cs typeface="Times New Roman" pitchFamily="18" charset="0"/>
              </a:rPr>
              <a:t> x 3</a:t>
            </a:r>
            <a:r>
              <a:rPr lang="en-US" sz="4800" baseline="30000" dirty="0" smtClean="0">
                <a:latin typeface="Times New Roman" pitchFamily="18" charset="0"/>
                <a:cs typeface="Times New Roman" pitchFamily="18" charset="0"/>
              </a:rPr>
              <a:t>2</a:t>
            </a:r>
            <a:endParaRPr lang="en-US" sz="4800" baseline="30000" dirty="0">
              <a:latin typeface="Times New Roman" pitchFamily="18" charset="0"/>
              <a:cs typeface="Times New Roman" pitchFamily="18" charset="0"/>
            </a:endParaRPr>
          </a:p>
        </p:txBody>
      </p:sp>
    </p:spTree>
    <p:extLst>
      <p:ext uri="{BB962C8B-B14F-4D97-AF65-F5344CB8AC3E}">
        <p14:creationId xmlns:p14="http://schemas.microsoft.com/office/powerpoint/2010/main" val="15209846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107" y="609600"/>
            <a:ext cx="8960893" cy="6705600"/>
          </a:xfrm>
        </p:spPr>
        <p:txBody>
          <a:bodyPr>
            <a:noAutofit/>
          </a:bodyPr>
          <a:lstStyle/>
          <a:p>
            <a:pPr marL="0" indent="0">
              <a:spcBef>
                <a:spcPts val="0"/>
              </a:spcBef>
              <a:buNone/>
            </a:pPr>
            <a:r>
              <a:rPr lang="en-US" sz="4000" dirty="0" smtClean="0">
                <a:latin typeface="Times New Roman" pitchFamily="18" charset="0"/>
                <a:cs typeface="Times New Roman" pitchFamily="18" charset="0"/>
              </a:rPr>
              <a:t>4 = 2</a:t>
            </a:r>
            <a:r>
              <a:rPr lang="en-US" sz="4000" baseline="30000" dirty="0" smtClean="0">
                <a:latin typeface="Times New Roman" pitchFamily="18" charset="0"/>
                <a:cs typeface="Times New Roman" pitchFamily="18" charset="0"/>
              </a:rPr>
              <a:t>2</a:t>
            </a:r>
          </a:p>
          <a:p>
            <a:pPr marL="0" indent="0">
              <a:spcBef>
                <a:spcPts val="0"/>
              </a:spcBef>
              <a:buNone/>
            </a:pPr>
            <a:r>
              <a:rPr lang="en-US" sz="4000" dirty="0" smtClean="0">
                <a:latin typeface="Times New Roman" pitchFamily="18" charset="0"/>
                <a:cs typeface="Times New Roman" pitchFamily="18" charset="0"/>
              </a:rPr>
              <a:t>6 = 2</a:t>
            </a:r>
            <a:r>
              <a:rPr lang="en-US" sz="4000" baseline="30000" dirty="0" smtClean="0">
                <a:latin typeface="Times New Roman" pitchFamily="18" charset="0"/>
                <a:cs typeface="Times New Roman" pitchFamily="18" charset="0"/>
              </a:rPr>
              <a:t>1</a:t>
            </a:r>
            <a:r>
              <a:rPr lang="en-US" sz="4000" dirty="0" smtClean="0">
                <a:latin typeface="Times New Roman" pitchFamily="18" charset="0"/>
                <a:cs typeface="Times New Roman" pitchFamily="18" charset="0"/>
              </a:rPr>
              <a:t> x 3</a:t>
            </a:r>
            <a:r>
              <a:rPr lang="en-US" sz="4000" baseline="30000" dirty="0" smtClean="0">
                <a:latin typeface="Times New Roman" pitchFamily="18" charset="0"/>
                <a:cs typeface="Times New Roman" pitchFamily="18" charset="0"/>
              </a:rPr>
              <a:t>1</a:t>
            </a:r>
          </a:p>
          <a:p>
            <a:pPr marL="0" indent="0">
              <a:spcBef>
                <a:spcPts val="0"/>
              </a:spcBef>
              <a:buNone/>
            </a:pPr>
            <a:r>
              <a:rPr lang="en-US" sz="4000" dirty="0" smtClean="0">
                <a:latin typeface="Times New Roman" pitchFamily="18" charset="0"/>
                <a:cs typeface="Times New Roman" pitchFamily="18" charset="0"/>
              </a:rPr>
              <a:t>12 = 2</a:t>
            </a:r>
            <a:r>
              <a:rPr lang="en-US" sz="4000" baseline="30000" dirty="0" smtClean="0">
                <a:latin typeface="Times New Roman" pitchFamily="18" charset="0"/>
                <a:cs typeface="Times New Roman" pitchFamily="18" charset="0"/>
              </a:rPr>
              <a:t>2</a:t>
            </a:r>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x 3</a:t>
            </a:r>
            <a:r>
              <a:rPr lang="en-US" sz="4000" baseline="30000" dirty="0">
                <a:latin typeface="Times New Roman" pitchFamily="18" charset="0"/>
                <a:cs typeface="Times New Roman" pitchFamily="18" charset="0"/>
              </a:rPr>
              <a:t>1</a:t>
            </a:r>
          </a:p>
          <a:p>
            <a:pPr marL="0" indent="0">
              <a:spcBef>
                <a:spcPts val="0"/>
              </a:spcBef>
              <a:buNone/>
            </a:pPr>
            <a:r>
              <a:rPr lang="en-US" sz="4000" dirty="0" smtClean="0">
                <a:latin typeface="Times New Roman" pitchFamily="18" charset="0"/>
                <a:cs typeface="Times New Roman" pitchFamily="18" charset="0"/>
              </a:rPr>
              <a:t>24 = 2</a:t>
            </a:r>
            <a:r>
              <a:rPr lang="en-US" sz="4000" baseline="30000" dirty="0" smtClean="0">
                <a:latin typeface="Times New Roman" pitchFamily="18" charset="0"/>
                <a:cs typeface="Times New Roman" pitchFamily="18" charset="0"/>
              </a:rPr>
              <a:t>3</a:t>
            </a:r>
            <a:r>
              <a:rPr lang="en-US" sz="4000" dirty="0" smtClean="0">
                <a:latin typeface="Times New Roman" pitchFamily="18" charset="0"/>
                <a:cs typeface="Times New Roman" pitchFamily="18" charset="0"/>
              </a:rPr>
              <a:t> x </a:t>
            </a:r>
            <a:r>
              <a:rPr lang="en-US" sz="4000" dirty="0">
                <a:latin typeface="Times New Roman" pitchFamily="18" charset="0"/>
                <a:cs typeface="Times New Roman" pitchFamily="18" charset="0"/>
              </a:rPr>
              <a:t>3</a:t>
            </a:r>
            <a:r>
              <a:rPr lang="en-US" sz="4000" baseline="30000" dirty="0">
                <a:latin typeface="Times New Roman" pitchFamily="18" charset="0"/>
                <a:cs typeface="Times New Roman" pitchFamily="18" charset="0"/>
              </a:rPr>
              <a:t>1</a:t>
            </a:r>
          </a:p>
          <a:p>
            <a:pPr marL="0" indent="0">
              <a:spcBef>
                <a:spcPts val="0"/>
              </a:spcBef>
              <a:buNone/>
            </a:pPr>
            <a:r>
              <a:rPr lang="en-US" sz="4000" dirty="0" smtClean="0">
                <a:latin typeface="Times New Roman" pitchFamily="18" charset="0"/>
                <a:cs typeface="Times New Roman" pitchFamily="18" charset="0"/>
              </a:rPr>
              <a:t>36 = 2</a:t>
            </a:r>
            <a:r>
              <a:rPr lang="en-US" sz="4000" baseline="30000" dirty="0" smtClean="0">
                <a:latin typeface="Times New Roman" pitchFamily="18" charset="0"/>
                <a:cs typeface="Times New Roman" pitchFamily="18" charset="0"/>
              </a:rPr>
              <a:t>2</a:t>
            </a:r>
            <a:r>
              <a:rPr lang="en-US" sz="4000" dirty="0" smtClean="0">
                <a:latin typeface="Times New Roman" pitchFamily="18" charset="0"/>
                <a:cs typeface="Times New Roman" pitchFamily="18" charset="0"/>
              </a:rPr>
              <a:t> x 3</a:t>
            </a:r>
            <a:r>
              <a:rPr lang="en-US" sz="4000" baseline="30000" dirty="0" smtClean="0">
                <a:latin typeface="Times New Roman" pitchFamily="18" charset="0"/>
                <a:cs typeface="Times New Roman" pitchFamily="18" charset="0"/>
              </a:rPr>
              <a:t>2</a:t>
            </a:r>
          </a:p>
          <a:p>
            <a:pPr marL="0" indent="0">
              <a:spcBef>
                <a:spcPts val="0"/>
              </a:spcBef>
              <a:buNone/>
            </a:pPr>
            <a:endParaRPr lang="en-US" sz="4000" baseline="30000" dirty="0" smtClean="0">
              <a:latin typeface="Times New Roman" pitchFamily="18" charset="0"/>
              <a:cs typeface="Times New Roman" pitchFamily="18" charset="0"/>
            </a:endParaRPr>
          </a:p>
          <a:p>
            <a:pPr marL="0" indent="0">
              <a:spcBef>
                <a:spcPts val="0"/>
              </a:spcBef>
              <a:buNone/>
            </a:pPr>
            <a:r>
              <a:rPr lang="en-US" sz="4000" baseline="30000" dirty="0" smtClean="0">
                <a:latin typeface="Times New Roman" pitchFamily="18" charset="0"/>
                <a:cs typeface="Times New Roman" pitchFamily="18" charset="0"/>
              </a:rPr>
              <a:t>He discovered that the final exponent of all highly composite numbers, except for 4 and 36, is 1. Also, in the prime factorization of any highly composite</a:t>
            </a:r>
            <a:r>
              <a:rPr lang="en-US" sz="4000" dirty="0" smtClean="0">
                <a:latin typeface="Times New Roman" pitchFamily="18" charset="0"/>
                <a:cs typeface="Times New Roman" pitchFamily="18" charset="0"/>
              </a:rPr>
              <a:t> </a:t>
            </a:r>
            <a:r>
              <a:rPr lang="en-US" sz="4000" baseline="30000" dirty="0" smtClean="0">
                <a:latin typeface="Times New Roman" pitchFamily="18" charset="0"/>
                <a:cs typeface="Times New Roman" pitchFamily="18" charset="0"/>
              </a:rPr>
              <a:t>number, the first exponent always equals or exceeds the second exponent and the second always equals or exceeds the third, and so on.</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58632979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107" y="609600"/>
            <a:ext cx="8960893" cy="6705600"/>
          </a:xfrm>
        </p:spPr>
        <p:txBody>
          <a:bodyPr>
            <a:noAutofit/>
          </a:bodyPr>
          <a:lstStyle/>
          <a:p>
            <a:pPr marL="0" indent="0">
              <a:spcBef>
                <a:spcPts val="0"/>
              </a:spcBef>
              <a:buNone/>
            </a:pPr>
            <a:r>
              <a:rPr lang="en-US" sz="4000" dirty="0" smtClean="0">
                <a:latin typeface="Times New Roman" pitchFamily="18" charset="0"/>
                <a:cs typeface="Times New Roman" pitchFamily="18" charset="0"/>
              </a:rPr>
              <a:t>For example:</a:t>
            </a:r>
          </a:p>
          <a:p>
            <a:pPr marL="0" indent="0">
              <a:spcBef>
                <a:spcPts val="0"/>
              </a:spcBef>
              <a:buNone/>
            </a:pPr>
            <a:endParaRPr lang="en-US" sz="4000" dirty="0">
              <a:latin typeface="Times New Roman" pitchFamily="18" charset="0"/>
              <a:cs typeface="Times New Roman" pitchFamily="18" charset="0"/>
            </a:endParaRPr>
          </a:p>
          <a:p>
            <a:pPr marL="0" indent="0">
              <a:spcBef>
                <a:spcPts val="0"/>
              </a:spcBef>
              <a:buNone/>
            </a:pPr>
            <a:r>
              <a:rPr lang="en-US" sz="4000" dirty="0" smtClean="0">
                <a:latin typeface="Times New Roman" pitchFamily="18" charset="0"/>
                <a:cs typeface="Times New Roman" pitchFamily="18" charset="0"/>
              </a:rPr>
              <a:t>332,640 = 2</a:t>
            </a:r>
            <a:r>
              <a:rPr lang="en-US" sz="4000" baseline="30000" dirty="0" smtClean="0">
                <a:latin typeface="Times New Roman" pitchFamily="18" charset="0"/>
                <a:cs typeface="Times New Roman" pitchFamily="18" charset="0"/>
              </a:rPr>
              <a:t>5</a:t>
            </a:r>
            <a:r>
              <a:rPr lang="en-US" sz="4000" dirty="0" smtClean="0">
                <a:latin typeface="Times New Roman" pitchFamily="18" charset="0"/>
                <a:cs typeface="Times New Roman" pitchFamily="18" charset="0"/>
              </a:rPr>
              <a:t> x 3</a:t>
            </a:r>
            <a:r>
              <a:rPr lang="en-US" sz="4000" baseline="30000" dirty="0" smtClean="0">
                <a:latin typeface="Times New Roman" pitchFamily="18" charset="0"/>
                <a:cs typeface="Times New Roman" pitchFamily="18" charset="0"/>
              </a:rPr>
              <a:t>3</a:t>
            </a:r>
            <a:r>
              <a:rPr lang="en-US" sz="4000" dirty="0" smtClean="0">
                <a:latin typeface="Times New Roman" pitchFamily="18" charset="0"/>
                <a:cs typeface="Times New Roman" pitchFamily="18" charset="0"/>
              </a:rPr>
              <a:t> x 5</a:t>
            </a:r>
            <a:r>
              <a:rPr lang="en-US" sz="4000" baseline="30000" dirty="0" smtClean="0">
                <a:latin typeface="Times New Roman" pitchFamily="18" charset="0"/>
                <a:cs typeface="Times New Roman" pitchFamily="18" charset="0"/>
              </a:rPr>
              <a:t>1</a:t>
            </a:r>
            <a:r>
              <a:rPr lang="en-US" sz="4000" dirty="0" smtClean="0">
                <a:latin typeface="Times New Roman" pitchFamily="18" charset="0"/>
                <a:cs typeface="Times New Roman" pitchFamily="18" charset="0"/>
              </a:rPr>
              <a:t> x 7</a:t>
            </a:r>
            <a:r>
              <a:rPr lang="en-US" sz="4000" baseline="30000" dirty="0" smtClean="0">
                <a:latin typeface="Times New Roman" pitchFamily="18" charset="0"/>
                <a:cs typeface="Times New Roman" pitchFamily="18" charset="0"/>
              </a:rPr>
              <a:t>1</a:t>
            </a:r>
            <a:r>
              <a:rPr lang="en-US" sz="4000" dirty="0" smtClean="0">
                <a:latin typeface="Times New Roman" pitchFamily="18" charset="0"/>
                <a:cs typeface="Times New Roman" pitchFamily="18" charset="0"/>
              </a:rPr>
              <a:t> x 11</a:t>
            </a:r>
            <a:r>
              <a:rPr lang="en-US" sz="4000" baseline="30000" dirty="0" smtClean="0">
                <a:latin typeface="Times New Roman" pitchFamily="18" charset="0"/>
                <a:cs typeface="Times New Roman" pitchFamily="18" charset="0"/>
              </a:rPr>
              <a:t>1</a:t>
            </a:r>
          </a:p>
          <a:p>
            <a:pPr marL="0" indent="0">
              <a:spcBef>
                <a:spcPts val="0"/>
              </a:spcBef>
              <a:buNone/>
            </a:pPr>
            <a:r>
              <a:rPr lang="en-US" sz="4000" dirty="0" smtClean="0">
                <a:latin typeface="Times New Roman" pitchFamily="18" charset="0"/>
                <a:cs typeface="Times New Roman" pitchFamily="18" charset="0"/>
              </a:rPr>
              <a:t>43,243,200 = 2</a:t>
            </a:r>
            <a:r>
              <a:rPr lang="en-US" sz="4000" baseline="30000" dirty="0" smtClean="0">
                <a:latin typeface="Times New Roman" pitchFamily="18" charset="0"/>
                <a:cs typeface="Times New Roman" pitchFamily="18" charset="0"/>
              </a:rPr>
              <a:t>6</a:t>
            </a:r>
            <a:r>
              <a:rPr lang="en-US" sz="4000" dirty="0" smtClean="0">
                <a:latin typeface="Times New Roman" pitchFamily="18" charset="0"/>
                <a:cs typeface="Times New Roman" pitchFamily="18" charset="0"/>
              </a:rPr>
              <a:t> x 3</a:t>
            </a:r>
            <a:r>
              <a:rPr lang="en-US" sz="4000" baseline="30000" dirty="0" smtClean="0">
                <a:latin typeface="Times New Roman" pitchFamily="18" charset="0"/>
                <a:cs typeface="Times New Roman" pitchFamily="18" charset="0"/>
              </a:rPr>
              <a:t>3</a:t>
            </a:r>
            <a:r>
              <a:rPr lang="en-US" sz="4000" dirty="0" smtClean="0">
                <a:latin typeface="Times New Roman" pitchFamily="18" charset="0"/>
                <a:cs typeface="Times New Roman" pitchFamily="18" charset="0"/>
              </a:rPr>
              <a:t> x 5</a:t>
            </a:r>
            <a:r>
              <a:rPr lang="en-US" sz="4000" baseline="30000" dirty="0" smtClean="0">
                <a:latin typeface="Times New Roman" pitchFamily="18" charset="0"/>
                <a:cs typeface="Times New Roman" pitchFamily="18" charset="0"/>
              </a:rPr>
              <a:t>2</a:t>
            </a:r>
            <a:r>
              <a:rPr lang="en-US" sz="4000" dirty="0" smtClean="0">
                <a:latin typeface="Times New Roman" pitchFamily="18" charset="0"/>
                <a:cs typeface="Times New Roman" pitchFamily="18" charset="0"/>
              </a:rPr>
              <a:t> x 7</a:t>
            </a:r>
            <a:r>
              <a:rPr lang="en-US" sz="4000" baseline="30000" dirty="0" smtClean="0">
                <a:latin typeface="Times New Roman" pitchFamily="18" charset="0"/>
                <a:cs typeface="Times New Roman" pitchFamily="18" charset="0"/>
              </a:rPr>
              <a:t>1</a:t>
            </a:r>
            <a:r>
              <a:rPr lang="en-US" sz="4000" dirty="0" smtClean="0">
                <a:latin typeface="Times New Roman" pitchFamily="18" charset="0"/>
                <a:cs typeface="Times New Roman" pitchFamily="18" charset="0"/>
              </a:rPr>
              <a:t> x 11</a:t>
            </a:r>
            <a:r>
              <a:rPr lang="en-US" sz="4000" baseline="30000" dirty="0" smtClean="0">
                <a:latin typeface="Times New Roman" pitchFamily="18" charset="0"/>
                <a:cs typeface="Times New Roman" pitchFamily="18" charset="0"/>
              </a:rPr>
              <a:t>1</a:t>
            </a:r>
            <a:r>
              <a:rPr lang="en-US" sz="4000" dirty="0" smtClean="0">
                <a:latin typeface="Times New Roman" pitchFamily="18" charset="0"/>
                <a:cs typeface="Times New Roman" pitchFamily="18" charset="0"/>
              </a:rPr>
              <a:t> x 13</a:t>
            </a:r>
            <a:r>
              <a:rPr lang="en-US" sz="4000" baseline="30000" dirty="0">
                <a:latin typeface="Times New Roman" pitchFamily="18" charset="0"/>
                <a:cs typeface="Times New Roman" pitchFamily="18" charset="0"/>
              </a:rPr>
              <a:t>1</a:t>
            </a:r>
          </a:p>
          <a:p>
            <a:pPr marL="0" indent="0">
              <a:spcBef>
                <a:spcPts val="0"/>
              </a:spcBef>
              <a:buNone/>
            </a:pPr>
            <a:r>
              <a:rPr lang="en-US" sz="4000" dirty="0" smtClean="0">
                <a:latin typeface="Times New Roman" pitchFamily="18" charset="0"/>
                <a:cs typeface="Times New Roman" pitchFamily="18" charset="0"/>
              </a:rPr>
              <a:t>2,248,776,129,600 = 2</a:t>
            </a:r>
            <a:r>
              <a:rPr lang="en-US" sz="4000" baseline="30000" dirty="0" smtClean="0">
                <a:latin typeface="Times New Roman" pitchFamily="18" charset="0"/>
                <a:cs typeface="Times New Roman" pitchFamily="18" charset="0"/>
              </a:rPr>
              <a:t>6 </a:t>
            </a:r>
            <a:r>
              <a:rPr lang="en-US" sz="4000" dirty="0" smtClean="0">
                <a:latin typeface="Times New Roman" pitchFamily="18" charset="0"/>
                <a:cs typeface="Times New Roman" pitchFamily="18" charset="0"/>
              </a:rPr>
              <a:t>x 3</a:t>
            </a:r>
            <a:r>
              <a:rPr lang="en-US" sz="4000" baseline="30000" dirty="0" smtClean="0">
                <a:latin typeface="Times New Roman" pitchFamily="18" charset="0"/>
                <a:cs typeface="Times New Roman" pitchFamily="18" charset="0"/>
              </a:rPr>
              <a:t>3</a:t>
            </a:r>
            <a:r>
              <a:rPr lang="en-US" sz="4000" dirty="0" smtClean="0">
                <a:latin typeface="Times New Roman" pitchFamily="18" charset="0"/>
                <a:cs typeface="Times New Roman" pitchFamily="18" charset="0"/>
              </a:rPr>
              <a:t> x 5</a:t>
            </a:r>
            <a:r>
              <a:rPr lang="en-US" sz="4000" baseline="30000" dirty="0" smtClean="0">
                <a:latin typeface="Times New Roman" pitchFamily="18" charset="0"/>
                <a:cs typeface="Times New Roman" pitchFamily="18" charset="0"/>
              </a:rPr>
              <a:t>2</a:t>
            </a:r>
            <a:r>
              <a:rPr lang="en-US" sz="4000" dirty="0" smtClean="0">
                <a:latin typeface="Times New Roman" pitchFamily="18" charset="0"/>
                <a:cs typeface="Times New Roman" pitchFamily="18" charset="0"/>
              </a:rPr>
              <a:t> x 7</a:t>
            </a:r>
            <a:r>
              <a:rPr lang="en-US" sz="4000" baseline="30000" dirty="0" smtClean="0">
                <a:latin typeface="Times New Roman" pitchFamily="18" charset="0"/>
                <a:cs typeface="Times New Roman" pitchFamily="18" charset="0"/>
              </a:rPr>
              <a:t>2</a:t>
            </a:r>
            <a:r>
              <a:rPr lang="en-US" sz="4000" dirty="0" smtClean="0">
                <a:latin typeface="Times New Roman" pitchFamily="18" charset="0"/>
                <a:cs typeface="Times New Roman" pitchFamily="18" charset="0"/>
              </a:rPr>
              <a:t> x 11</a:t>
            </a:r>
            <a:r>
              <a:rPr lang="en-US" sz="4000" baseline="30000" dirty="0" smtClean="0">
                <a:latin typeface="Times New Roman" pitchFamily="18" charset="0"/>
                <a:cs typeface="Times New Roman" pitchFamily="18" charset="0"/>
              </a:rPr>
              <a:t>1</a:t>
            </a:r>
            <a:endParaRPr lang="en-US" sz="4000" baseline="30000" dirty="0">
              <a:latin typeface="Times New Roman" pitchFamily="18" charset="0"/>
              <a:cs typeface="Times New Roman" pitchFamily="18" charset="0"/>
            </a:endParaRPr>
          </a:p>
          <a:p>
            <a:pPr marL="0" indent="0">
              <a:spcBef>
                <a:spcPts val="0"/>
              </a:spcBef>
              <a:buNone/>
            </a:pPr>
            <a:r>
              <a:rPr lang="en-US" sz="4000" dirty="0" smtClean="0">
                <a:latin typeface="Times New Roman" pitchFamily="18" charset="0"/>
                <a:cs typeface="Times New Roman" pitchFamily="18" charset="0"/>
              </a:rPr>
              <a:t>		 x 13</a:t>
            </a:r>
            <a:r>
              <a:rPr lang="en-US" sz="4000" baseline="30000" dirty="0" smtClean="0">
                <a:latin typeface="Times New Roman" pitchFamily="18" charset="0"/>
                <a:cs typeface="Times New Roman" pitchFamily="18" charset="0"/>
              </a:rPr>
              <a:t>1</a:t>
            </a:r>
            <a:r>
              <a:rPr lang="en-US" sz="4000" dirty="0" smtClean="0">
                <a:latin typeface="Times New Roman" pitchFamily="18" charset="0"/>
                <a:cs typeface="Times New Roman" pitchFamily="18" charset="0"/>
              </a:rPr>
              <a:t> x 17</a:t>
            </a:r>
            <a:r>
              <a:rPr lang="en-US" sz="4000" baseline="30000" dirty="0" smtClean="0">
                <a:latin typeface="Times New Roman" pitchFamily="18" charset="0"/>
                <a:cs typeface="Times New Roman" pitchFamily="18" charset="0"/>
              </a:rPr>
              <a:t>1</a:t>
            </a:r>
            <a:r>
              <a:rPr lang="en-US" sz="4000" dirty="0" smtClean="0">
                <a:latin typeface="Times New Roman" pitchFamily="18" charset="0"/>
                <a:cs typeface="Times New Roman" pitchFamily="18" charset="0"/>
              </a:rPr>
              <a:t> x 19</a:t>
            </a:r>
            <a:r>
              <a:rPr lang="en-US" sz="4000" baseline="30000" dirty="0" smtClean="0">
                <a:latin typeface="Times New Roman" pitchFamily="18" charset="0"/>
                <a:cs typeface="Times New Roman" pitchFamily="18" charset="0"/>
              </a:rPr>
              <a:t>1</a:t>
            </a:r>
            <a:r>
              <a:rPr lang="en-US" sz="4000" dirty="0" smtClean="0">
                <a:latin typeface="Times New Roman" pitchFamily="18" charset="0"/>
                <a:cs typeface="Times New Roman" pitchFamily="18" charset="0"/>
              </a:rPr>
              <a:t> x 23</a:t>
            </a:r>
            <a:r>
              <a:rPr lang="en-US" sz="4000" baseline="30000" dirty="0" smtClean="0">
                <a:latin typeface="Times New Roman" pitchFamily="18" charset="0"/>
                <a:cs typeface="Times New Roman" pitchFamily="18" charset="0"/>
              </a:rPr>
              <a:t>1</a:t>
            </a:r>
          </a:p>
          <a:p>
            <a:pPr marL="0" indent="0">
              <a:spcBef>
                <a:spcPts val="0"/>
              </a:spcBef>
              <a:buNone/>
            </a:pPr>
            <a:endParaRPr lang="en-US" sz="4000" baseline="30000" dirty="0">
              <a:latin typeface="Times New Roman" pitchFamily="18" charset="0"/>
              <a:cs typeface="Times New Roman" pitchFamily="18" charset="0"/>
            </a:endParaRPr>
          </a:p>
          <a:p>
            <a:pPr marL="0" indent="0">
              <a:spcBef>
                <a:spcPts val="0"/>
              </a:spcBef>
              <a:buNone/>
            </a:pPr>
            <a:r>
              <a:rPr lang="en-US" sz="6000" baseline="30000" dirty="0" smtClean="0">
                <a:latin typeface="Times New Roman" pitchFamily="18" charset="0"/>
                <a:cs typeface="Times New Roman" pitchFamily="18" charset="0"/>
              </a:rPr>
              <a:t>He wrote his thesis on the proof of this to get his college degree from Cambridge.</a:t>
            </a:r>
            <a:endParaRPr lang="en-US" sz="6000" baseline="30000" dirty="0">
              <a:latin typeface="Times New Roman" pitchFamily="18" charset="0"/>
              <a:cs typeface="Times New Roman" pitchFamily="18" charset="0"/>
            </a:endParaRPr>
          </a:p>
        </p:txBody>
      </p:sp>
    </p:spTree>
    <p:extLst>
      <p:ext uri="{BB962C8B-B14F-4D97-AF65-F5344CB8AC3E}">
        <p14:creationId xmlns:p14="http://schemas.microsoft.com/office/powerpoint/2010/main" val="34836705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spcBef>
                <a:spcPts val="0"/>
              </a:spcBef>
              <a:buNone/>
            </a:pPr>
            <a:r>
              <a:rPr lang="en-US" sz="5400" dirty="0" smtClean="0">
                <a:latin typeface="Times New Roman" pitchFamily="18" charset="0"/>
                <a:cs typeface="Times New Roman" pitchFamily="18" charset="0"/>
              </a:rPr>
              <a:t>Pythagoras had considered a category of numbers with very </a:t>
            </a:r>
            <a:r>
              <a:rPr lang="en-US" sz="5400" dirty="0">
                <a:latin typeface="Times New Roman" pitchFamily="18" charset="0"/>
                <a:cs typeface="Times New Roman" pitchFamily="18" charset="0"/>
              </a:rPr>
              <a:t>interesting properties </a:t>
            </a:r>
            <a:r>
              <a:rPr lang="en-US" sz="5400" dirty="0" smtClean="0">
                <a:latin typeface="Times New Roman" pitchFamily="18" charset="0"/>
                <a:cs typeface="Times New Roman" pitchFamily="18" charset="0"/>
              </a:rPr>
              <a:t> </a:t>
            </a:r>
            <a:r>
              <a:rPr lang="en-US" sz="5400" dirty="0">
                <a:latin typeface="Times New Roman" pitchFamily="18" charset="0"/>
                <a:cs typeface="Times New Roman" pitchFamily="18" charset="0"/>
              </a:rPr>
              <a:t>that are either very difficult to prove or not yet </a:t>
            </a:r>
            <a:r>
              <a:rPr lang="en-US" sz="5400" dirty="0" smtClean="0">
                <a:latin typeface="Times New Roman" pitchFamily="18" charset="0"/>
                <a:cs typeface="Times New Roman" pitchFamily="18" charset="0"/>
              </a:rPr>
              <a:t>proven….“</a:t>
            </a:r>
            <a:r>
              <a:rPr lang="en-US" sz="5400" dirty="0">
                <a:latin typeface="Times New Roman" pitchFamily="18" charset="0"/>
                <a:cs typeface="Times New Roman" pitchFamily="18" charset="0"/>
              </a:rPr>
              <a:t>friendly numbers”.</a:t>
            </a:r>
          </a:p>
        </p:txBody>
      </p:sp>
    </p:spTree>
    <p:extLst>
      <p:ext uri="{BB962C8B-B14F-4D97-AF65-F5344CB8AC3E}">
        <p14:creationId xmlns:p14="http://schemas.microsoft.com/office/powerpoint/2010/main" val="3017572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                                                     </a:t>
            </a:r>
            <a:r>
              <a:rPr lang="en-US" sz="6000" dirty="0" smtClean="0">
                <a:latin typeface="Times New Roman" pitchFamily="18" charset="0"/>
                <a:cs typeface="Times New Roman" pitchFamily="18" charset="0"/>
              </a:rPr>
              <a:t>142857</a:t>
            </a:r>
          </a:p>
          <a:p>
            <a:pPr marL="0" indent="0">
              <a:buNone/>
            </a:pPr>
            <a:r>
              <a:rPr lang="en-US" sz="6000" dirty="0" smtClean="0">
                <a:latin typeface="Times New Roman" pitchFamily="18" charset="0"/>
                <a:cs typeface="Times New Roman" pitchFamily="18" charset="0"/>
              </a:rPr>
              <a:t>      2 × 142857 = 285714</a:t>
            </a:r>
          </a:p>
          <a:p>
            <a:pPr marL="0" indent="0">
              <a:buNone/>
            </a:pPr>
            <a:r>
              <a:rPr lang="en-US" sz="6000" dirty="0" smtClean="0">
                <a:latin typeface="Times New Roman" pitchFamily="18" charset="0"/>
                <a:cs typeface="Times New Roman" pitchFamily="18" charset="0"/>
              </a:rPr>
              <a:t>      3 × 142857 = 428571</a:t>
            </a:r>
          </a:p>
          <a:p>
            <a:pPr marL="0" indent="0">
              <a:buNone/>
            </a:pPr>
            <a:r>
              <a:rPr lang="en-US" sz="6000" dirty="0">
                <a:latin typeface="Times New Roman" pitchFamily="18" charset="0"/>
                <a:cs typeface="Times New Roman" pitchFamily="18" charset="0"/>
              </a:rPr>
              <a:t> </a:t>
            </a:r>
            <a:r>
              <a:rPr lang="en-US" sz="6000" dirty="0" smtClean="0">
                <a:latin typeface="Times New Roman" pitchFamily="18" charset="0"/>
                <a:cs typeface="Times New Roman" pitchFamily="18" charset="0"/>
              </a:rPr>
              <a:t>     4 × 142857 = 571428</a:t>
            </a:r>
            <a:endParaRPr lang="en-US" sz="6000" dirty="0">
              <a:latin typeface="Times New Roman" pitchFamily="18" charset="0"/>
              <a:cs typeface="Times New Roman" pitchFamily="18" charset="0"/>
            </a:endParaRPr>
          </a:p>
        </p:txBody>
      </p:sp>
    </p:spTree>
    <p:extLst>
      <p:ext uri="{BB962C8B-B14F-4D97-AF65-F5344CB8AC3E}">
        <p14:creationId xmlns:p14="http://schemas.microsoft.com/office/powerpoint/2010/main" val="351543057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76618"/>
            <a:ext cx="8763000" cy="6248400"/>
          </a:xfrm>
        </p:spPr>
        <p:txBody>
          <a:bodyPr>
            <a:noAutofit/>
          </a:bodyPr>
          <a:lstStyle/>
          <a:p>
            <a:pPr marL="0" indent="0" algn="ctr">
              <a:spcBef>
                <a:spcPts val="0"/>
              </a:spcBef>
              <a:buNone/>
            </a:pPr>
            <a:endParaRPr lang="en-US" sz="8000" dirty="0" smtClean="0">
              <a:latin typeface="Times New Roman" pitchFamily="18" charset="0"/>
              <a:cs typeface="Times New Roman" pitchFamily="18" charset="0"/>
            </a:endParaRPr>
          </a:p>
          <a:p>
            <a:pPr marL="0" indent="0" algn="ctr">
              <a:spcBef>
                <a:spcPts val="0"/>
              </a:spcBef>
              <a:buNone/>
            </a:pPr>
            <a:endParaRPr lang="en-US" sz="8000" dirty="0">
              <a:latin typeface="Times New Roman" pitchFamily="18" charset="0"/>
              <a:cs typeface="Times New Roman" pitchFamily="18" charset="0"/>
            </a:endParaRPr>
          </a:p>
          <a:p>
            <a:pPr marL="0" indent="0" algn="ctr">
              <a:spcBef>
                <a:spcPts val="0"/>
              </a:spcBef>
              <a:buNone/>
            </a:pPr>
            <a:r>
              <a:rPr lang="en-US" sz="8000" dirty="0" smtClean="0">
                <a:latin typeface="Times New Roman" pitchFamily="18" charset="0"/>
                <a:cs typeface="Times New Roman" pitchFamily="18" charset="0"/>
              </a:rPr>
              <a:t>220 and 284</a:t>
            </a:r>
          </a:p>
        </p:txBody>
      </p:sp>
    </p:spTree>
    <p:extLst>
      <p:ext uri="{BB962C8B-B14F-4D97-AF65-F5344CB8AC3E}">
        <p14:creationId xmlns:p14="http://schemas.microsoft.com/office/powerpoint/2010/main" val="98002291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5000" dirty="0" smtClean="0">
                <a:latin typeface="Times New Roman" pitchFamily="18" charset="0"/>
                <a:cs typeface="Times New Roman" pitchFamily="18" charset="0"/>
              </a:rPr>
              <a:t>Factors of 220 = 1, 2, 4, 5, 10, 11, 20, 22, 44, 55, 110 with a sum of 284.</a:t>
            </a:r>
          </a:p>
          <a:p>
            <a:pPr marL="0" indent="0">
              <a:buNone/>
            </a:pPr>
            <a:endParaRPr lang="en-US" sz="50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Factors of 284 = 1, 2, 4, 71, 142 with a sum of 220.</a:t>
            </a:r>
            <a:endParaRPr lang="en-US" dirty="0"/>
          </a:p>
          <a:p>
            <a:pPr marL="0" indent="0">
              <a:buNone/>
            </a:pPr>
            <a:endParaRPr lang="en-US" dirty="0"/>
          </a:p>
        </p:txBody>
      </p:sp>
    </p:spTree>
    <p:extLst>
      <p:ext uri="{BB962C8B-B14F-4D97-AF65-F5344CB8AC3E}">
        <p14:creationId xmlns:p14="http://schemas.microsoft.com/office/powerpoint/2010/main" val="125766862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5000" dirty="0" smtClean="0">
                <a:latin typeface="Times New Roman" pitchFamily="18" charset="0"/>
                <a:cs typeface="Times New Roman" pitchFamily="18" charset="0"/>
              </a:rPr>
              <a:t>This was discovered about 2000 years ago by Greeks. The next pair did not get discovered until 1636 by Fermat.</a:t>
            </a:r>
          </a:p>
          <a:p>
            <a:pPr marL="0" indent="0">
              <a:buNone/>
            </a:pPr>
            <a:endParaRPr lang="en-US" sz="50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17,296  and  18,416.</a:t>
            </a:r>
            <a:endParaRPr lang="en-US" dirty="0"/>
          </a:p>
          <a:p>
            <a:pPr marL="0" indent="0">
              <a:buNone/>
            </a:pPr>
            <a:endParaRPr lang="en-US" dirty="0"/>
          </a:p>
        </p:txBody>
      </p:sp>
    </p:spTree>
    <p:extLst>
      <p:ext uri="{BB962C8B-B14F-4D97-AF65-F5344CB8AC3E}">
        <p14:creationId xmlns:p14="http://schemas.microsoft.com/office/powerpoint/2010/main" val="168342102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5000" dirty="0" smtClean="0">
                <a:latin typeface="Times New Roman" pitchFamily="18" charset="0"/>
                <a:cs typeface="Times New Roman" pitchFamily="18" charset="0"/>
              </a:rPr>
              <a:t>The second smallest pair of friendly numbers was not discovered until 1866 by a 16 years old Italian schoolboy.</a:t>
            </a:r>
          </a:p>
          <a:p>
            <a:pPr marL="0" indent="0">
              <a:buNone/>
            </a:pPr>
            <a:endParaRPr lang="en-US" sz="50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1184  and  1210.</a:t>
            </a:r>
            <a:endParaRPr lang="en-US" dirty="0"/>
          </a:p>
          <a:p>
            <a:pPr marL="0" indent="0">
              <a:buNone/>
            </a:pPr>
            <a:endParaRPr lang="en-US" dirty="0"/>
          </a:p>
        </p:txBody>
      </p:sp>
    </p:spTree>
    <p:extLst>
      <p:ext uri="{BB962C8B-B14F-4D97-AF65-F5344CB8AC3E}">
        <p14:creationId xmlns:p14="http://schemas.microsoft.com/office/powerpoint/2010/main" val="414778297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marL="0" indent="0">
              <a:buNone/>
            </a:pPr>
            <a:r>
              <a:rPr lang="en-US" sz="5000" dirty="0" smtClean="0">
                <a:latin typeface="Times New Roman" pitchFamily="18" charset="0"/>
                <a:cs typeface="Times New Roman" pitchFamily="18" charset="0"/>
              </a:rPr>
              <a:t>Now, with the help of some powerful computers, hundreds of  pair of friendly numbers had been discovered.</a:t>
            </a:r>
          </a:p>
          <a:p>
            <a:pPr marL="0" indent="0">
              <a:buNone/>
            </a:pPr>
            <a:endParaRPr lang="en-US" sz="50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Question: Are there infinitely many pairs of friendly numbers existed?  Not yet proven.</a:t>
            </a: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2683028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sz="5000" dirty="0" smtClean="0">
                <a:latin typeface="Times New Roman" pitchFamily="18" charset="0"/>
                <a:cs typeface="Times New Roman" pitchFamily="18" charset="0"/>
              </a:rPr>
              <a:t>More Patterns.</a:t>
            </a:r>
          </a:p>
          <a:p>
            <a:pPr marL="0" indent="0">
              <a:buNone/>
            </a:pPr>
            <a:endParaRPr lang="en-US" sz="50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What is so important about </a:t>
            </a:r>
            <a:r>
              <a:rPr lang="en-US" sz="5000" i="1" dirty="0" smtClean="0">
                <a:latin typeface="Times New Roman" pitchFamily="18" charset="0"/>
                <a:cs typeface="Times New Roman" pitchFamily="18" charset="0"/>
              </a:rPr>
              <a:t>n</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a:t>
            </a: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+17 ?</a:t>
            </a: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1086482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sz="5000" i="1" dirty="0" smtClean="0">
                <a:latin typeface="Times New Roman" pitchFamily="18" charset="0"/>
                <a:cs typeface="Times New Roman" pitchFamily="18" charset="0"/>
              </a:rPr>
              <a:t>n</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a:t>
            </a: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+17 </a:t>
            </a: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     1</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+1+17 = 19   a 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=2     2</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+2+17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23   </a:t>
            </a:r>
            <a:r>
              <a:rPr lang="en-US" sz="5000" dirty="0">
                <a:latin typeface="Times New Roman" pitchFamily="18" charset="0"/>
                <a:cs typeface="Times New Roman" pitchFamily="18" charset="0"/>
              </a:rPr>
              <a:t>a 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=3     3</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+3+17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29   </a:t>
            </a:r>
            <a:r>
              <a:rPr lang="en-US" sz="5000" dirty="0">
                <a:latin typeface="Times New Roman" pitchFamily="18" charset="0"/>
                <a:cs typeface="Times New Roman" pitchFamily="18" charset="0"/>
              </a:rPr>
              <a:t>a 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=4     4</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+4+17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37   </a:t>
            </a:r>
            <a:r>
              <a:rPr lang="en-US" sz="5000" dirty="0">
                <a:latin typeface="Times New Roman" pitchFamily="18" charset="0"/>
                <a:cs typeface="Times New Roman" pitchFamily="18" charset="0"/>
              </a:rPr>
              <a:t>a prime</a:t>
            </a: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0096459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=5     5</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+5+17 = 47         a 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=6     6</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+6+17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59         a </a:t>
            </a:r>
            <a:r>
              <a:rPr lang="en-US" sz="5000" dirty="0">
                <a:latin typeface="Times New Roman" pitchFamily="18" charset="0"/>
                <a:cs typeface="Times New Roman" pitchFamily="18" charset="0"/>
              </a:rPr>
              <a:t>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=7     7</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+7+17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73         a </a:t>
            </a:r>
            <a:r>
              <a:rPr lang="en-US" sz="5000" dirty="0">
                <a:latin typeface="Times New Roman" pitchFamily="18" charset="0"/>
                <a:cs typeface="Times New Roman" pitchFamily="18" charset="0"/>
              </a:rPr>
              <a:t>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=8     8</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+8+17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89         a </a:t>
            </a:r>
            <a:r>
              <a:rPr lang="en-US" sz="5000" dirty="0">
                <a:latin typeface="Times New Roman" pitchFamily="18" charset="0"/>
                <a:cs typeface="Times New Roman" pitchFamily="18" charset="0"/>
              </a:rPr>
              <a:t>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=9     9</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+9+17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107       a </a:t>
            </a:r>
            <a:r>
              <a:rPr lang="en-US" sz="5000" dirty="0">
                <a:latin typeface="Times New Roman" pitchFamily="18" charset="0"/>
                <a:cs typeface="Times New Roman" pitchFamily="18" charset="0"/>
              </a:rPr>
              <a:t>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=10   10</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+10+17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127   </a:t>
            </a:r>
            <a:r>
              <a:rPr lang="en-US" sz="5000" dirty="0">
                <a:latin typeface="Times New Roman" pitchFamily="18" charset="0"/>
                <a:cs typeface="Times New Roman" pitchFamily="18" charset="0"/>
              </a:rPr>
              <a:t>a 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=11   11</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+11+17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149   </a:t>
            </a:r>
            <a:r>
              <a:rPr lang="en-US" sz="5000" dirty="0">
                <a:latin typeface="Times New Roman" pitchFamily="18" charset="0"/>
                <a:cs typeface="Times New Roman" pitchFamily="18" charset="0"/>
              </a:rPr>
              <a:t>a 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=12   12</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+12+17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173   </a:t>
            </a:r>
            <a:r>
              <a:rPr lang="en-US" sz="5000" dirty="0">
                <a:latin typeface="Times New Roman" pitchFamily="18" charset="0"/>
                <a:cs typeface="Times New Roman" pitchFamily="18" charset="0"/>
              </a:rPr>
              <a:t>a prime</a:t>
            </a: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8518037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marL="0" indent="0">
              <a:buNone/>
            </a:pPr>
            <a:r>
              <a:rPr lang="en-US" sz="5000" dirty="0" smtClean="0">
                <a:latin typeface="Times New Roman" pitchFamily="18" charset="0"/>
                <a:cs typeface="Times New Roman" pitchFamily="18" charset="0"/>
              </a:rPr>
              <a:t>You may be tempted to think that you have found a formula that produces only prime numbers.  </a:t>
            </a:r>
          </a:p>
          <a:p>
            <a:pPr marL="0" indent="0">
              <a:buNone/>
            </a:pPr>
            <a:endParaRPr lang="en-US" sz="5000" dirty="0">
              <a:latin typeface="Times New Roman" pitchFamily="18" charset="0"/>
              <a:cs typeface="Times New Roman" pitchFamily="18" charset="0"/>
            </a:endParaRP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=13   13</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+13+17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199   </a:t>
            </a:r>
            <a:r>
              <a:rPr lang="en-US" sz="5000" dirty="0">
                <a:latin typeface="Times New Roman" pitchFamily="18" charset="0"/>
                <a:cs typeface="Times New Roman" pitchFamily="18" charset="0"/>
              </a:rPr>
              <a:t>a 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=14   14</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+14+17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227   </a:t>
            </a:r>
            <a:r>
              <a:rPr lang="en-US" sz="5000" dirty="0">
                <a:latin typeface="Times New Roman" pitchFamily="18" charset="0"/>
                <a:cs typeface="Times New Roman" pitchFamily="18" charset="0"/>
              </a:rPr>
              <a:t>a 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=15   15</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+15+17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257   </a:t>
            </a:r>
            <a:r>
              <a:rPr lang="en-US" sz="5000" dirty="0">
                <a:latin typeface="Times New Roman" pitchFamily="18" charset="0"/>
                <a:cs typeface="Times New Roman" pitchFamily="18" charset="0"/>
              </a:rPr>
              <a:t>a </a:t>
            </a:r>
            <a:r>
              <a:rPr lang="en-US" sz="5000" dirty="0" smtClean="0">
                <a:latin typeface="Times New Roman" pitchFamily="18" charset="0"/>
                <a:cs typeface="Times New Roman" pitchFamily="18" charset="0"/>
              </a:rPr>
              <a:t>prime</a:t>
            </a: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=16   16</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+16+17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289   </a:t>
            </a:r>
            <a:r>
              <a:rPr lang="en-US" sz="5000" dirty="0">
                <a:latin typeface="Times New Roman" pitchFamily="18" charset="0"/>
                <a:cs typeface="Times New Roman" pitchFamily="18" charset="0"/>
              </a:rPr>
              <a:t>a </a:t>
            </a:r>
            <a:r>
              <a:rPr lang="en-US" sz="5000" dirty="0" smtClean="0">
                <a:latin typeface="Times New Roman" pitchFamily="18" charset="0"/>
                <a:cs typeface="Times New Roman" pitchFamily="18" charset="0"/>
              </a:rPr>
              <a:t>prime???</a:t>
            </a:r>
            <a:endParaRPr lang="en-US" sz="5000" dirty="0">
              <a:latin typeface="Times New Roman" pitchFamily="18" charset="0"/>
              <a:cs typeface="Times New Roman" pitchFamily="18" charset="0"/>
            </a:endParaRPr>
          </a:p>
          <a:p>
            <a:pPr marL="0" indent="0">
              <a:buNone/>
            </a:pP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=17   17</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+17+17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323   </a:t>
            </a:r>
            <a:r>
              <a:rPr lang="en-US" sz="5000" dirty="0">
                <a:latin typeface="Times New Roman" pitchFamily="18" charset="0"/>
                <a:cs typeface="Times New Roman" pitchFamily="18" charset="0"/>
              </a:rPr>
              <a:t>a </a:t>
            </a:r>
            <a:r>
              <a:rPr lang="en-US" sz="5000" dirty="0" smtClean="0">
                <a:latin typeface="Times New Roman" pitchFamily="18" charset="0"/>
                <a:cs typeface="Times New Roman" pitchFamily="18" charset="0"/>
              </a:rPr>
              <a:t>prime???</a:t>
            </a:r>
            <a:endParaRPr lang="en-US" sz="50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7190203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fontScale="85000" lnSpcReduction="20000"/>
          </a:bodyPr>
          <a:lstStyle/>
          <a:p>
            <a:pPr marL="0" indent="0">
              <a:buNone/>
            </a:pPr>
            <a:r>
              <a:rPr lang="en-US" sz="5000" dirty="0" smtClean="0">
                <a:latin typeface="Times New Roman" pitchFamily="18" charset="0"/>
                <a:cs typeface="Times New Roman" pitchFamily="18" charset="0"/>
              </a:rPr>
              <a:t>Of course, if you use logic plus patterns, you will see that</a:t>
            </a:r>
          </a:p>
          <a:p>
            <a:pPr marL="0" indent="0">
              <a:buNone/>
            </a:pPr>
            <a:endParaRPr lang="en-US" sz="5000" dirty="0">
              <a:latin typeface="Times New Roman" pitchFamily="18" charset="0"/>
              <a:cs typeface="Times New Roman" pitchFamily="18" charset="0"/>
            </a:endParaRPr>
          </a:p>
          <a:p>
            <a:pPr marL="0" indent="0">
              <a:buNone/>
            </a:pPr>
            <a:r>
              <a:rPr lang="en-US" sz="5000" i="1" dirty="0" smtClean="0">
                <a:latin typeface="Times New Roman" pitchFamily="18" charset="0"/>
                <a:cs typeface="Times New Roman" pitchFamily="18" charset="0"/>
              </a:rPr>
              <a:t>n</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a:t>
            </a: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+17 </a:t>
            </a: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(17</a:t>
            </a:r>
            <a:r>
              <a:rPr lang="en-US" sz="5000" i="1" dirty="0" smtClean="0">
                <a:latin typeface="Times New Roman" pitchFamily="18" charset="0"/>
                <a:cs typeface="Times New Roman" pitchFamily="18" charset="0"/>
              </a:rPr>
              <a:t>m</a:t>
            </a:r>
            <a:r>
              <a:rPr lang="en-US" sz="5000" dirty="0" smtClean="0">
                <a:latin typeface="Times New Roman" pitchFamily="18" charset="0"/>
                <a:cs typeface="Times New Roman" pitchFamily="18" charset="0"/>
              </a:rPr>
              <a:t>)</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+(17</a:t>
            </a:r>
            <a:r>
              <a:rPr lang="en-US" sz="5000" i="1" dirty="0" smtClean="0">
                <a:latin typeface="Times New Roman" pitchFamily="18" charset="0"/>
                <a:cs typeface="Times New Roman" pitchFamily="18" charset="0"/>
              </a:rPr>
              <a:t>m</a:t>
            </a:r>
            <a:r>
              <a:rPr lang="en-US" sz="5000" dirty="0" smtClean="0">
                <a:latin typeface="Times New Roman" pitchFamily="18" charset="0"/>
                <a:cs typeface="Times New Roman" pitchFamily="18" charset="0"/>
              </a:rPr>
              <a:t>)+17 =</a:t>
            </a:r>
          </a:p>
          <a:p>
            <a:pPr marL="0" indent="0">
              <a:buNone/>
            </a:pP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              = 17(17</a:t>
            </a:r>
            <a:r>
              <a:rPr lang="en-US" sz="5000" i="1" dirty="0" smtClean="0">
                <a:latin typeface="Times New Roman" pitchFamily="18" charset="0"/>
                <a:cs typeface="Times New Roman" pitchFamily="18" charset="0"/>
              </a:rPr>
              <a:t>m</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a:t>
            </a:r>
            <a:r>
              <a:rPr lang="en-US" sz="5000" i="1" dirty="0" smtClean="0">
                <a:latin typeface="Times New Roman" pitchFamily="18" charset="0"/>
                <a:cs typeface="Times New Roman" pitchFamily="18" charset="0"/>
              </a:rPr>
              <a:t>m</a:t>
            </a:r>
            <a:r>
              <a:rPr lang="en-US" sz="5000" dirty="0" smtClean="0">
                <a:latin typeface="Times New Roman" pitchFamily="18" charset="0"/>
                <a:cs typeface="Times New Roman" pitchFamily="18" charset="0"/>
              </a:rPr>
              <a:t>+1)  </a:t>
            </a:r>
          </a:p>
          <a:p>
            <a:pPr marL="0" indent="0">
              <a:buNone/>
            </a:pP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	      not a prime</a:t>
            </a:r>
          </a:p>
          <a:p>
            <a:pPr marL="0" indent="0">
              <a:buNone/>
            </a:pPr>
            <a:endParaRPr lang="en-US" sz="1600"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      when </a:t>
            </a: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 is a multiple of 17</a:t>
            </a:r>
          </a:p>
          <a:p>
            <a:pPr marL="0" indent="0">
              <a:buNone/>
            </a:pP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     such as 17</a:t>
            </a:r>
            <a:r>
              <a:rPr lang="en-US" sz="5000" i="1" dirty="0" smtClean="0">
                <a:latin typeface="Times New Roman" pitchFamily="18" charset="0"/>
                <a:cs typeface="Times New Roman" pitchFamily="18" charset="0"/>
              </a:rPr>
              <a:t>m</a:t>
            </a:r>
            <a:r>
              <a:rPr lang="en-US" sz="5000" dirty="0" smtClean="0">
                <a:latin typeface="Times New Roman" pitchFamily="18" charset="0"/>
                <a:cs typeface="Times New Roman" pitchFamily="18" charset="0"/>
              </a:rPr>
              <a:t>. So 323 = (17)(19)</a:t>
            </a:r>
            <a:endParaRPr lang="en-US" sz="50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15526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92500" lnSpcReduction="20000"/>
          </a:bodyPr>
          <a:lstStyle/>
          <a:p>
            <a:pPr marL="0" indent="0">
              <a:buNone/>
            </a:pPr>
            <a:r>
              <a:rPr lang="en-US" dirty="0" smtClean="0"/>
              <a:t>                                                           </a:t>
            </a:r>
            <a:r>
              <a:rPr lang="en-US" sz="6000" dirty="0" smtClean="0">
                <a:latin typeface="Times New Roman" pitchFamily="18" charset="0"/>
                <a:cs typeface="Times New Roman" pitchFamily="18" charset="0"/>
              </a:rPr>
              <a:t>142857</a:t>
            </a:r>
          </a:p>
          <a:p>
            <a:pPr marL="0" indent="0">
              <a:buNone/>
            </a:pPr>
            <a:r>
              <a:rPr lang="en-US" sz="6000" dirty="0" smtClean="0">
                <a:latin typeface="Times New Roman" pitchFamily="18" charset="0"/>
                <a:cs typeface="Times New Roman" pitchFamily="18" charset="0"/>
              </a:rPr>
              <a:t>      2 × 142857 = 285714</a:t>
            </a:r>
          </a:p>
          <a:p>
            <a:pPr marL="0" indent="0">
              <a:buNone/>
            </a:pPr>
            <a:r>
              <a:rPr lang="en-US" sz="6000" dirty="0" smtClean="0">
                <a:latin typeface="Times New Roman" pitchFamily="18" charset="0"/>
                <a:cs typeface="Times New Roman" pitchFamily="18" charset="0"/>
              </a:rPr>
              <a:t>      3 × 142857 = 428571</a:t>
            </a:r>
          </a:p>
          <a:p>
            <a:pPr marL="0" indent="0">
              <a:buNone/>
            </a:pPr>
            <a:r>
              <a:rPr lang="en-US" sz="6000" dirty="0" smtClean="0">
                <a:latin typeface="Times New Roman" pitchFamily="18" charset="0"/>
                <a:cs typeface="Times New Roman" pitchFamily="18" charset="0"/>
              </a:rPr>
              <a:t>      4 × 142857 = 571428</a:t>
            </a:r>
          </a:p>
          <a:p>
            <a:pPr marL="0" indent="0">
              <a:buNone/>
            </a:pPr>
            <a:r>
              <a:rPr lang="en-US" sz="6000" dirty="0">
                <a:latin typeface="Times New Roman" pitchFamily="18" charset="0"/>
                <a:cs typeface="Times New Roman" pitchFamily="18" charset="0"/>
              </a:rPr>
              <a:t> </a:t>
            </a:r>
            <a:r>
              <a:rPr lang="en-US" sz="6000" dirty="0" smtClean="0">
                <a:latin typeface="Times New Roman" pitchFamily="18" charset="0"/>
                <a:cs typeface="Times New Roman" pitchFamily="18" charset="0"/>
              </a:rPr>
              <a:t>     5 × 142857 = 714285</a:t>
            </a:r>
            <a:endParaRPr lang="en-US" sz="6000" dirty="0">
              <a:latin typeface="Times New Roman" pitchFamily="18" charset="0"/>
              <a:cs typeface="Times New Roman" pitchFamily="18" charset="0"/>
            </a:endParaRPr>
          </a:p>
        </p:txBody>
      </p:sp>
    </p:spTree>
    <p:extLst>
      <p:ext uri="{BB962C8B-B14F-4D97-AF65-F5344CB8AC3E}">
        <p14:creationId xmlns:p14="http://schemas.microsoft.com/office/powerpoint/2010/main" val="353165191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fontScale="92500" lnSpcReduction="20000"/>
          </a:bodyPr>
          <a:lstStyle/>
          <a:p>
            <a:pPr marL="0" indent="0">
              <a:buNone/>
            </a:pPr>
            <a:r>
              <a:rPr lang="en-US" sz="5000" dirty="0" smtClean="0">
                <a:latin typeface="Times New Roman" pitchFamily="18" charset="0"/>
                <a:cs typeface="Times New Roman" pitchFamily="18" charset="0"/>
              </a:rPr>
              <a:t>Euler came up with another formula </a:t>
            </a:r>
            <a:r>
              <a:rPr lang="en-US" sz="5000" i="1" dirty="0" smtClean="0">
                <a:latin typeface="Times New Roman" pitchFamily="18" charset="0"/>
                <a:cs typeface="Times New Roman" pitchFamily="18" charset="0"/>
              </a:rPr>
              <a:t>n</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a:t>
            </a: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+41. It produces prime numbers from </a:t>
            </a: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=1 to 39 but it fails at </a:t>
            </a:r>
            <a:r>
              <a:rPr lang="en-US" sz="5000" i="1" dirty="0" smtClean="0">
                <a:latin typeface="Times New Roman" pitchFamily="18" charset="0"/>
                <a:cs typeface="Times New Roman" pitchFamily="18" charset="0"/>
              </a:rPr>
              <a:t>n</a:t>
            </a:r>
            <a:r>
              <a:rPr lang="en-US" sz="5000" dirty="0" smtClean="0">
                <a:latin typeface="Times New Roman" pitchFamily="18" charset="0"/>
                <a:cs typeface="Times New Roman" pitchFamily="18" charset="0"/>
              </a:rPr>
              <a:t> = 40 and 41. However, people proved that this formula is actually quite good generating prime numbers under 10 million a respectable 47.5% of the time.</a:t>
            </a:r>
            <a:endParaRPr lang="en-US" sz="50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0653557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a:bodyPr>
          <a:lstStyle/>
          <a:p>
            <a:pPr marL="0" indent="0" algn="ctr">
              <a:buNone/>
            </a:pPr>
            <a:endParaRPr lang="en-US" sz="8800" dirty="0" smtClean="0">
              <a:latin typeface="Times New Roman" pitchFamily="18" charset="0"/>
              <a:cs typeface="Times New Roman" pitchFamily="18" charset="0"/>
            </a:endParaRPr>
          </a:p>
          <a:p>
            <a:pPr marL="0" indent="0" algn="ctr">
              <a:buNone/>
            </a:pPr>
            <a:r>
              <a:rPr lang="en-US" sz="8800" dirty="0" smtClean="0">
                <a:latin typeface="Times New Roman" pitchFamily="18" charset="0"/>
                <a:cs typeface="Times New Roman" pitchFamily="18" charset="0"/>
              </a:rPr>
              <a:t>28 ÷ 7 = ?</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5016414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a:bodyPr>
          <a:lstStyle/>
          <a:p>
            <a:pPr marL="0" indent="0" algn="ctr">
              <a:buNone/>
            </a:pPr>
            <a:endParaRPr lang="en-US" sz="8800" dirty="0" smtClean="0">
              <a:latin typeface="Times New Roman" pitchFamily="18" charset="0"/>
              <a:cs typeface="Times New Roman" pitchFamily="18" charset="0"/>
            </a:endParaRPr>
          </a:p>
          <a:p>
            <a:pPr marL="0" indent="0" algn="ctr">
              <a:buNone/>
            </a:pPr>
            <a:r>
              <a:rPr lang="en-US" sz="8800" dirty="0" smtClean="0">
                <a:latin typeface="Times New Roman" pitchFamily="18" charset="0"/>
                <a:cs typeface="Times New Roman" pitchFamily="18" charset="0"/>
              </a:rPr>
              <a:t>28 ÷ 7 = 13</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7898495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a:bodyPr>
          <a:lstStyle/>
          <a:p>
            <a:pPr marL="0" indent="0">
              <a:buNone/>
            </a:pPr>
            <a:r>
              <a:rPr lang="en-US" sz="5400" dirty="0" smtClean="0">
                <a:latin typeface="Times New Roman" pitchFamily="18" charset="0"/>
                <a:cs typeface="Times New Roman" pitchFamily="18" charset="0"/>
              </a:rPr>
              <a:t>               </a:t>
            </a:r>
            <a:r>
              <a:rPr lang="en-US" sz="5400" u="sng" dirty="0" smtClean="0">
                <a:latin typeface="Times New Roman" pitchFamily="18" charset="0"/>
                <a:cs typeface="Times New Roman" pitchFamily="18" charset="0"/>
              </a:rPr>
              <a:t>  13  </a:t>
            </a:r>
          </a:p>
          <a:p>
            <a:pPr marL="0" indent="0">
              <a:buNone/>
            </a:pPr>
            <a:r>
              <a:rPr lang="en-US" sz="54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           7 | 28</a:t>
            </a:r>
          </a:p>
          <a:p>
            <a:pPr marL="0" indent="0">
              <a:buNone/>
            </a:pPr>
            <a:r>
              <a:rPr lang="en-US" sz="5400" dirty="0" smtClean="0">
                <a:latin typeface="Times New Roman" pitchFamily="18" charset="0"/>
                <a:cs typeface="Times New Roman" pitchFamily="18" charset="0"/>
              </a:rPr>
              <a:t>               </a:t>
            </a:r>
            <a:r>
              <a:rPr lang="en-US" sz="5400" u="sng" dirty="0" smtClean="0">
                <a:latin typeface="Times New Roman" pitchFamily="18" charset="0"/>
                <a:cs typeface="Times New Roman" pitchFamily="18" charset="0"/>
              </a:rPr>
              <a:t>   7</a:t>
            </a:r>
            <a:endParaRPr lang="en-US" sz="5400" u="sng"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                  21</a:t>
            </a:r>
          </a:p>
          <a:p>
            <a:pPr marL="0" indent="0">
              <a:buNone/>
            </a:pP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                 21</a:t>
            </a: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9583534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fontScale="85000" lnSpcReduction="20000"/>
          </a:bodyPr>
          <a:lstStyle/>
          <a:p>
            <a:pPr marL="0" indent="0">
              <a:buNone/>
            </a:pPr>
            <a:r>
              <a:rPr lang="en-US" sz="5400" dirty="0" smtClean="0">
                <a:latin typeface="Times New Roman" pitchFamily="18" charset="0"/>
                <a:cs typeface="Times New Roman" pitchFamily="18" charset="0"/>
              </a:rPr>
              <a:t> Check:</a:t>
            </a:r>
          </a:p>
          <a:p>
            <a:pPr marL="0" indent="0">
              <a:buNone/>
            </a:pPr>
            <a:endParaRPr lang="en-US" sz="5400" u="sng" dirty="0">
              <a:latin typeface="Times New Roman" pitchFamily="18" charset="0"/>
              <a:cs typeface="Times New Roman" pitchFamily="18" charset="0"/>
            </a:endParaRPr>
          </a:p>
          <a:p>
            <a:pPr marL="0" indent="0">
              <a:buNone/>
            </a:pPr>
            <a:r>
              <a:rPr lang="en-US" sz="5400" dirty="0" smtClean="0">
                <a:latin typeface="Times New Roman" pitchFamily="18" charset="0"/>
                <a:cs typeface="Times New Roman" pitchFamily="18" charset="0"/>
              </a:rPr>
              <a:t>            13</a:t>
            </a:r>
          </a:p>
          <a:p>
            <a:pPr marL="0" indent="0">
              <a:buNone/>
            </a:pPr>
            <a:r>
              <a:rPr lang="en-US" sz="5400" dirty="0" smtClean="0">
                <a:latin typeface="Times New Roman" pitchFamily="18" charset="0"/>
                <a:cs typeface="Times New Roman" pitchFamily="18" charset="0"/>
              </a:rPr>
              <a:t>        x   </a:t>
            </a:r>
            <a:r>
              <a:rPr lang="en-US" sz="5400" u="sng" dirty="0" smtClean="0">
                <a:latin typeface="Times New Roman" pitchFamily="18" charset="0"/>
                <a:cs typeface="Times New Roman" pitchFamily="18" charset="0"/>
              </a:rPr>
              <a:t> 7</a:t>
            </a:r>
          </a:p>
          <a:p>
            <a:pPr marL="0" indent="0">
              <a:buNone/>
            </a:pPr>
            <a:r>
              <a:rPr lang="en-US" sz="54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           21</a:t>
            </a:r>
          </a:p>
          <a:p>
            <a:pPr marL="0" indent="0">
              <a:buNone/>
            </a:pPr>
            <a:r>
              <a:rPr lang="en-US" sz="5400" dirty="0" smtClean="0">
                <a:latin typeface="Times New Roman" pitchFamily="18" charset="0"/>
                <a:cs typeface="Times New Roman" pitchFamily="18" charset="0"/>
              </a:rPr>
              <a:t>            </a:t>
            </a:r>
            <a:r>
              <a:rPr lang="en-US" sz="5400" u="sng" dirty="0" smtClean="0">
                <a:latin typeface="Times New Roman" pitchFamily="18" charset="0"/>
                <a:cs typeface="Times New Roman" pitchFamily="18" charset="0"/>
              </a:rPr>
              <a:t>  7</a:t>
            </a:r>
            <a:endParaRPr lang="en-US" sz="5400" u="sng" dirty="0">
              <a:latin typeface="Times New Roman" pitchFamily="18" charset="0"/>
              <a:cs typeface="Times New Roman" pitchFamily="18" charset="0"/>
            </a:endParaRPr>
          </a:p>
          <a:p>
            <a:pPr marL="0" indent="0">
              <a:buNone/>
            </a:pPr>
            <a:r>
              <a:rPr lang="en-US" sz="5000" dirty="0" smtClean="0">
                <a:latin typeface="Times New Roman" pitchFamily="18" charset="0"/>
                <a:cs typeface="Times New Roman" pitchFamily="18" charset="0"/>
              </a:rPr>
              <a:t>             28</a:t>
            </a:r>
          </a:p>
          <a:p>
            <a:pPr marL="0" indent="0">
              <a:buNone/>
            </a:pPr>
            <a:r>
              <a:rPr lang="en-US" sz="5000" dirty="0">
                <a:latin typeface="Times New Roman" pitchFamily="18" charset="0"/>
                <a:cs typeface="Times New Roman" pitchFamily="18" charset="0"/>
              </a:rPr>
              <a:t> </a:t>
            </a:r>
            <a:r>
              <a:rPr lang="en-US" sz="5000" dirty="0" smtClean="0">
                <a:latin typeface="Times New Roman" pitchFamily="18" charset="0"/>
                <a:cs typeface="Times New Roman" pitchFamily="18" charset="0"/>
              </a:rPr>
              <a:t>                 </a:t>
            </a: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8722066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fontScale="92500" lnSpcReduction="20000"/>
          </a:bodyPr>
          <a:lstStyle/>
          <a:p>
            <a:pPr marL="0" indent="0">
              <a:buNone/>
            </a:pPr>
            <a:r>
              <a:rPr lang="en-US" sz="5400" dirty="0" smtClean="0">
                <a:latin typeface="Times New Roman" pitchFamily="18" charset="0"/>
                <a:cs typeface="Times New Roman" pitchFamily="18" charset="0"/>
              </a:rPr>
              <a:t> Another check by adding:</a:t>
            </a:r>
          </a:p>
          <a:p>
            <a:pPr marL="0" indent="0">
              <a:buNone/>
            </a:pPr>
            <a:r>
              <a:rPr lang="en-US" sz="5400" dirty="0" smtClean="0">
                <a:latin typeface="Times New Roman" pitchFamily="18" charset="0"/>
                <a:cs typeface="Times New Roman" pitchFamily="18" charset="0"/>
              </a:rPr>
              <a:t> 		</a:t>
            </a:r>
            <a:r>
              <a:rPr lang="en-US" sz="3100" dirty="0" smtClean="0">
                <a:latin typeface="Times New Roman" pitchFamily="18" charset="0"/>
                <a:cs typeface="Times New Roman" pitchFamily="18" charset="0"/>
              </a:rPr>
              <a:t>13</a:t>
            </a:r>
          </a:p>
          <a:p>
            <a:pPr marL="0" indent="0">
              <a:buNone/>
            </a:pPr>
            <a:r>
              <a:rPr lang="en-US" sz="3100" dirty="0">
                <a:latin typeface="Times New Roman" pitchFamily="18" charset="0"/>
                <a:cs typeface="Times New Roman" pitchFamily="18" charset="0"/>
              </a:rPr>
              <a:t> </a:t>
            </a:r>
            <a:r>
              <a:rPr lang="en-US" sz="3100" dirty="0" smtClean="0">
                <a:latin typeface="Times New Roman" pitchFamily="18" charset="0"/>
                <a:cs typeface="Times New Roman" pitchFamily="18" charset="0"/>
              </a:rPr>
              <a:t>             	13</a:t>
            </a:r>
          </a:p>
          <a:p>
            <a:pPr marL="0" indent="0">
              <a:buNone/>
            </a:pPr>
            <a:r>
              <a:rPr lang="en-US" sz="3100" dirty="0">
                <a:latin typeface="Times New Roman" pitchFamily="18" charset="0"/>
                <a:cs typeface="Times New Roman" pitchFamily="18" charset="0"/>
              </a:rPr>
              <a:t>	</a:t>
            </a:r>
            <a:r>
              <a:rPr lang="en-US" sz="3100" dirty="0" smtClean="0">
                <a:latin typeface="Times New Roman" pitchFamily="18" charset="0"/>
                <a:cs typeface="Times New Roman" pitchFamily="18" charset="0"/>
              </a:rPr>
              <a:t>	13</a:t>
            </a:r>
          </a:p>
          <a:p>
            <a:pPr marL="0" indent="0">
              <a:buNone/>
            </a:pPr>
            <a:r>
              <a:rPr lang="en-US" sz="3100" dirty="0">
                <a:latin typeface="Times New Roman" pitchFamily="18" charset="0"/>
                <a:cs typeface="Times New Roman" pitchFamily="18" charset="0"/>
              </a:rPr>
              <a:t>	</a:t>
            </a:r>
            <a:r>
              <a:rPr lang="en-US" sz="3100" dirty="0" smtClean="0">
                <a:latin typeface="Times New Roman" pitchFamily="18" charset="0"/>
                <a:cs typeface="Times New Roman" pitchFamily="18" charset="0"/>
              </a:rPr>
              <a:t>	13</a:t>
            </a:r>
          </a:p>
          <a:p>
            <a:pPr marL="0" indent="0">
              <a:buNone/>
            </a:pPr>
            <a:r>
              <a:rPr lang="en-US" sz="3100" dirty="0">
                <a:latin typeface="Times New Roman" pitchFamily="18" charset="0"/>
                <a:cs typeface="Times New Roman" pitchFamily="18" charset="0"/>
              </a:rPr>
              <a:t>	</a:t>
            </a:r>
            <a:r>
              <a:rPr lang="en-US" sz="3100" dirty="0" smtClean="0">
                <a:latin typeface="Times New Roman" pitchFamily="18" charset="0"/>
                <a:cs typeface="Times New Roman" pitchFamily="18" charset="0"/>
              </a:rPr>
              <a:t>	13</a:t>
            </a:r>
          </a:p>
          <a:p>
            <a:pPr marL="0" indent="0">
              <a:buNone/>
            </a:pPr>
            <a:r>
              <a:rPr lang="en-US" sz="3100" dirty="0">
                <a:latin typeface="Times New Roman" pitchFamily="18" charset="0"/>
                <a:cs typeface="Times New Roman" pitchFamily="18" charset="0"/>
              </a:rPr>
              <a:t>	</a:t>
            </a:r>
            <a:r>
              <a:rPr lang="en-US" sz="3100" dirty="0" smtClean="0">
                <a:latin typeface="Times New Roman" pitchFamily="18" charset="0"/>
                <a:cs typeface="Times New Roman" pitchFamily="18" charset="0"/>
              </a:rPr>
              <a:t>	13</a:t>
            </a:r>
          </a:p>
          <a:p>
            <a:pPr marL="0" indent="0">
              <a:buNone/>
            </a:pPr>
            <a:r>
              <a:rPr lang="en-US" sz="3100" dirty="0">
                <a:latin typeface="Times New Roman" pitchFamily="18" charset="0"/>
                <a:cs typeface="Times New Roman" pitchFamily="18" charset="0"/>
              </a:rPr>
              <a:t>	</a:t>
            </a:r>
            <a:r>
              <a:rPr lang="en-US" sz="3100" dirty="0" smtClean="0">
                <a:latin typeface="Times New Roman" pitchFamily="18" charset="0"/>
                <a:cs typeface="Times New Roman" pitchFamily="18" charset="0"/>
              </a:rPr>
              <a:t>     +	</a:t>
            </a:r>
            <a:r>
              <a:rPr lang="en-US" sz="3100" u="sng" dirty="0" smtClean="0">
                <a:latin typeface="Times New Roman" pitchFamily="18" charset="0"/>
                <a:cs typeface="Times New Roman" pitchFamily="18" charset="0"/>
              </a:rPr>
              <a:t>13</a:t>
            </a:r>
          </a:p>
          <a:p>
            <a:pPr marL="0" indent="0">
              <a:buNone/>
            </a:pPr>
            <a:r>
              <a:rPr lang="en-US" sz="3100" dirty="0">
                <a:latin typeface="Times New Roman" pitchFamily="18" charset="0"/>
                <a:cs typeface="Times New Roman" pitchFamily="18" charset="0"/>
              </a:rPr>
              <a:t> </a:t>
            </a:r>
            <a:r>
              <a:rPr lang="en-US" sz="3100" dirty="0" smtClean="0">
                <a:latin typeface="Times New Roman" pitchFamily="18" charset="0"/>
                <a:cs typeface="Times New Roman" pitchFamily="18" charset="0"/>
              </a:rPr>
              <a:t> </a:t>
            </a:r>
          </a:p>
          <a:p>
            <a:pPr marL="0" indent="0">
              <a:buNone/>
            </a:pPr>
            <a:r>
              <a:rPr lang="en-US" sz="5400" dirty="0" smtClean="0">
                <a:latin typeface="Times New Roman" pitchFamily="18" charset="0"/>
                <a:cs typeface="Times New Roman" pitchFamily="18" charset="0"/>
              </a:rPr>
              <a:t>        </a:t>
            </a:r>
            <a:r>
              <a:rPr lang="en-US" sz="5000" dirty="0" smtClean="0">
                <a:latin typeface="Times New Roman" pitchFamily="18" charset="0"/>
                <a:cs typeface="Times New Roman" pitchFamily="18" charset="0"/>
              </a:rPr>
              <a:t>                  </a:t>
            </a: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1335784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fontScale="55000" lnSpcReduction="20000"/>
          </a:bodyPr>
          <a:lstStyle/>
          <a:p>
            <a:pPr marL="0" indent="0">
              <a:buNone/>
            </a:pPr>
            <a:r>
              <a:rPr lang="en-US" sz="5400" u="sng" dirty="0" smtClean="0">
                <a:latin typeface="Times New Roman" pitchFamily="18" charset="0"/>
                <a:cs typeface="Times New Roman" pitchFamily="18" charset="0"/>
              </a:rPr>
              <a:t>Peasant’s Multiplication</a:t>
            </a:r>
          </a:p>
          <a:p>
            <a:pPr marL="0" indent="0">
              <a:buNone/>
            </a:pPr>
            <a:endParaRPr lang="en-US" sz="5400" dirty="0">
              <a:latin typeface="Times New Roman" pitchFamily="18" charset="0"/>
              <a:cs typeface="Times New Roman" pitchFamily="18" charset="0"/>
            </a:endParaRPr>
          </a:p>
          <a:p>
            <a:pPr marL="0" indent="0">
              <a:buNone/>
            </a:pPr>
            <a:r>
              <a:rPr lang="en-US" sz="5400" dirty="0" smtClean="0">
                <a:latin typeface="Times New Roman" pitchFamily="18" charset="0"/>
                <a:cs typeface="Times New Roman" pitchFamily="18" charset="0"/>
              </a:rPr>
              <a:t>37 × 28 = 1036</a:t>
            </a:r>
          </a:p>
          <a:p>
            <a:pPr marL="0" indent="0">
              <a:buNone/>
            </a:pPr>
            <a:endParaRPr lang="en-US" sz="5400" dirty="0">
              <a:latin typeface="Times New Roman" pitchFamily="18" charset="0"/>
              <a:cs typeface="Times New Roman" pitchFamily="18" charset="0"/>
            </a:endParaRPr>
          </a:p>
          <a:p>
            <a:pPr marL="914400" indent="-914400">
              <a:buAutoNum type="arabicPlain" startAt="37"/>
            </a:pPr>
            <a:r>
              <a:rPr lang="en-US" sz="5400" dirty="0" smtClean="0">
                <a:latin typeface="Times New Roman" pitchFamily="18" charset="0"/>
                <a:cs typeface="Times New Roman" pitchFamily="18" charset="0"/>
              </a:rPr>
              <a:t>  </a:t>
            </a:r>
            <a:r>
              <a:rPr lang="en-US" sz="5400" dirty="0" smtClean="0">
                <a:solidFill>
                  <a:srgbClr val="C00000"/>
                </a:solidFill>
                <a:latin typeface="Times New Roman" pitchFamily="18" charset="0"/>
                <a:cs typeface="Times New Roman" pitchFamily="18" charset="0"/>
              </a:rPr>
              <a:t>28</a:t>
            </a:r>
          </a:p>
          <a:p>
            <a:pPr marL="914400" indent="-914400">
              <a:buAutoNum type="arabicPlain" startAt="18"/>
            </a:pPr>
            <a:r>
              <a:rPr lang="en-US" sz="5400" dirty="0" smtClean="0">
                <a:latin typeface="Times New Roman" pitchFamily="18" charset="0"/>
                <a:cs typeface="Times New Roman" pitchFamily="18" charset="0"/>
              </a:rPr>
              <a:t>  56</a:t>
            </a:r>
          </a:p>
          <a:p>
            <a:pPr marL="0" indent="0">
              <a:buNone/>
            </a:pPr>
            <a:r>
              <a:rPr lang="en-US" sz="54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 9	</a:t>
            </a:r>
            <a:r>
              <a:rPr lang="en-US" sz="5400" dirty="0" smtClean="0">
                <a:solidFill>
                  <a:srgbClr val="C00000"/>
                </a:solidFill>
                <a:latin typeface="Times New Roman" pitchFamily="18" charset="0"/>
                <a:cs typeface="Times New Roman" pitchFamily="18" charset="0"/>
              </a:rPr>
              <a:t>112</a:t>
            </a:r>
          </a:p>
          <a:p>
            <a:pPr marL="0" indent="0">
              <a:buNone/>
            </a:pPr>
            <a:r>
              <a:rPr lang="en-US" sz="54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 4	224</a:t>
            </a:r>
          </a:p>
          <a:p>
            <a:pPr marL="0" indent="0">
              <a:buNone/>
            </a:pPr>
            <a:r>
              <a:rPr lang="en-US" sz="54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 2	448</a:t>
            </a:r>
          </a:p>
          <a:p>
            <a:pPr marL="0" indent="0">
              <a:buNone/>
            </a:pPr>
            <a:r>
              <a:rPr lang="en-US" sz="54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 1	</a:t>
            </a:r>
            <a:r>
              <a:rPr lang="en-US" sz="5400" dirty="0" smtClean="0">
                <a:solidFill>
                  <a:srgbClr val="C00000"/>
                </a:solidFill>
                <a:latin typeface="Times New Roman" pitchFamily="18" charset="0"/>
                <a:cs typeface="Times New Roman" pitchFamily="18" charset="0"/>
              </a:rPr>
              <a:t>896</a:t>
            </a:r>
          </a:p>
          <a:p>
            <a:pPr marL="0" indent="0">
              <a:buNone/>
            </a:pPr>
            <a:endParaRPr lang="en-US" sz="5400" dirty="0" smtClean="0">
              <a:latin typeface="Times New Roman" pitchFamily="18" charset="0"/>
              <a:cs typeface="Times New Roman" pitchFamily="18" charset="0"/>
            </a:endParaRPr>
          </a:p>
          <a:p>
            <a:pPr marL="0" indent="0">
              <a:buNone/>
            </a:pPr>
            <a:r>
              <a:rPr lang="en-US" sz="5400" dirty="0" smtClean="0">
                <a:latin typeface="Times New Roman" pitchFamily="18" charset="0"/>
                <a:cs typeface="Times New Roman" pitchFamily="18" charset="0"/>
              </a:rPr>
              <a:t> </a:t>
            </a:r>
            <a:r>
              <a:rPr lang="en-US" sz="5400" dirty="0">
                <a:latin typeface="Times New Roman" pitchFamily="18" charset="0"/>
                <a:cs typeface="Times New Roman" pitchFamily="18" charset="0"/>
              </a:rPr>
              <a:t>37 × </a:t>
            </a:r>
            <a:r>
              <a:rPr lang="en-US" sz="5400" dirty="0" smtClean="0">
                <a:latin typeface="Times New Roman" pitchFamily="18" charset="0"/>
                <a:cs typeface="Times New Roman" pitchFamily="18" charset="0"/>
              </a:rPr>
              <a:t>28 = 28 + 112 + 896 = 1036</a:t>
            </a:r>
            <a:r>
              <a:rPr lang="en-US" sz="5400" dirty="0" smtClean="0">
                <a:latin typeface="Times New Roman" pitchFamily="18" charset="0"/>
                <a:cs typeface="Times New Roman" pitchFamily="18" charset="0"/>
              </a:rPr>
              <a:t>        </a:t>
            </a:r>
            <a:r>
              <a:rPr lang="en-US" sz="5000" dirty="0" smtClean="0">
                <a:latin typeface="Times New Roman" pitchFamily="18" charset="0"/>
                <a:cs typeface="Times New Roman" pitchFamily="18" charset="0"/>
              </a:rPr>
              <a:t>                  </a:t>
            </a: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5587213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fontScale="40000" lnSpcReduction="20000"/>
          </a:bodyPr>
          <a:lstStyle/>
          <a:p>
            <a:pPr marL="0" indent="0">
              <a:buNone/>
            </a:pPr>
            <a:r>
              <a:rPr lang="en-US" sz="5400" dirty="0" smtClean="0">
                <a:latin typeface="Times New Roman" pitchFamily="18" charset="0"/>
                <a:cs typeface="Times New Roman" pitchFamily="18" charset="0"/>
              </a:rPr>
              <a:t>Why does it work?</a:t>
            </a:r>
          </a:p>
          <a:p>
            <a:pPr marL="0" indent="0">
              <a:buNone/>
            </a:pPr>
            <a:endParaRPr lang="en-US" sz="5400" dirty="0">
              <a:latin typeface="Times New Roman" pitchFamily="18" charset="0"/>
              <a:cs typeface="Times New Roman" pitchFamily="18" charset="0"/>
            </a:endParaRPr>
          </a:p>
          <a:p>
            <a:pPr marL="0" indent="0">
              <a:buNone/>
            </a:pPr>
            <a:r>
              <a:rPr lang="en-US" sz="5400" dirty="0" smtClean="0">
                <a:latin typeface="Times New Roman" pitchFamily="18" charset="0"/>
                <a:cs typeface="Times New Roman" pitchFamily="18" charset="0"/>
              </a:rPr>
              <a:t>28 = 11100</a:t>
            </a:r>
            <a:r>
              <a:rPr lang="en-US" sz="5400" baseline="-25000" dirty="0" smtClean="0">
                <a:latin typeface="Times New Roman" pitchFamily="18" charset="0"/>
                <a:cs typeface="Times New Roman" pitchFamily="18" charset="0"/>
              </a:rPr>
              <a:t>2</a:t>
            </a:r>
            <a:r>
              <a:rPr lang="en-US" sz="5400" dirty="0" smtClean="0">
                <a:latin typeface="Times New Roman" pitchFamily="18" charset="0"/>
                <a:cs typeface="Times New Roman" pitchFamily="18" charset="0"/>
              </a:rPr>
              <a:t> = 1×2</a:t>
            </a:r>
            <a:r>
              <a:rPr lang="en-US" sz="5400" baseline="30000" dirty="0" smtClean="0">
                <a:latin typeface="Times New Roman" pitchFamily="18" charset="0"/>
                <a:cs typeface="Times New Roman" pitchFamily="18" charset="0"/>
              </a:rPr>
              <a:t>4</a:t>
            </a:r>
            <a:r>
              <a:rPr lang="en-US" sz="5400" dirty="0" smtClean="0">
                <a:latin typeface="Times New Roman" pitchFamily="18" charset="0"/>
                <a:cs typeface="Times New Roman" pitchFamily="18" charset="0"/>
              </a:rPr>
              <a:t> + 1×2</a:t>
            </a:r>
            <a:r>
              <a:rPr lang="en-US" sz="5400" baseline="30000" dirty="0" smtClean="0">
                <a:latin typeface="Times New Roman" pitchFamily="18" charset="0"/>
                <a:cs typeface="Times New Roman" pitchFamily="18" charset="0"/>
              </a:rPr>
              <a:t>3</a:t>
            </a:r>
            <a:r>
              <a:rPr lang="en-US" sz="5400" dirty="0" smtClean="0">
                <a:latin typeface="Times New Roman" pitchFamily="18" charset="0"/>
                <a:cs typeface="Times New Roman" pitchFamily="18" charset="0"/>
              </a:rPr>
              <a:t> + 1×2</a:t>
            </a:r>
            <a:r>
              <a:rPr lang="en-US" sz="5400" baseline="30000" dirty="0" smtClean="0">
                <a:latin typeface="Times New Roman" pitchFamily="18" charset="0"/>
                <a:cs typeface="Times New Roman" pitchFamily="18" charset="0"/>
              </a:rPr>
              <a:t>2</a:t>
            </a:r>
            <a:r>
              <a:rPr lang="en-US" sz="5400" dirty="0" smtClean="0">
                <a:latin typeface="Times New Roman" pitchFamily="18" charset="0"/>
                <a:cs typeface="Times New Roman" pitchFamily="18" charset="0"/>
              </a:rPr>
              <a:t> + 0×2</a:t>
            </a:r>
            <a:r>
              <a:rPr lang="en-US" sz="5400" baseline="30000" dirty="0" smtClean="0">
                <a:latin typeface="Times New Roman" pitchFamily="18" charset="0"/>
                <a:cs typeface="Times New Roman" pitchFamily="18" charset="0"/>
              </a:rPr>
              <a:t>1</a:t>
            </a:r>
            <a:r>
              <a:rPr lang="en-US" sz="5400" dirty="0" smtClean="0">
                <a:latin typeface="Times New Roman" pitchFamily="18" charset="0"/>
                <a:cs typeface="Times New Roman" pitchFamily="18" charset="0"/>
              </a:rPr>
              <a:t> + 0×2</a:t>
            </a:r>
            <a:r>
              <a:rPr lang="en-US" sz="5400" baseline="30000" dirty="0" smtClean="0">
                <a:latin typeface="Times New Roman" pitchFamily="18" charset="0"/>
                <a:cs typeface="Times New Roman" pitchFamily="18" charset="0"/>
              </a:rPr>
              <a:t>0</a:t>
            </a:r>
          </a:p>
          <a:p>
            <a:pPr marL="0" indent="0">
              <a:buNone/>
            </a:pPr>
            <a:endParaRPr lang="en-US" sz="5400" baseline="30000" dirty="0">
              <a:latin typeface="Times New Roman" pitchFamily="18" charset="0"/>
              <a:cs typeface="Times New Roman" pitchFamily="18" charset="0"/>
            </a:endParaRPr>
          </a:p>
          <a:p>
            <a:pPr marL="0" indent="0">
              <a:buNone/>
            </a:pPr>
            <a:r>
              <a:rPr lang="en-US" sz="5400" dirty="0" smtClean="0">
                <a:latin typeface="Times New Roman" pitchFamily="18" charset="0"/>
                <a:cs typeface="Times New Roman" pitchFamily="18" charset="0"/>
              </a:rPr>
              <a:t>37 = 100101</a:t>
            </a:r>
            <a:r>
              <a:rPr lang="en-US" sz="5400" baseline="-25000" dirty="0" smtClean="0">
                <a:latin typeface="Times New Roman" pitchFamily="18" charset="0"/>
                <a:cs typeface="Times New Roman" pitchFamily="18" charset="0"/>
              </a:rPr>
              <a:t>2</a:t>
            </a:r>
            <a:r>
              <a:rPr lang="en-US" sz="5400" baseline="30000" dirty="0" smtClean="0">
                <a:latin typeface="Times New Roman" pitchFamily="18" charset="0"/>
                <a:cs typeface="Times New Roman" pitchFamily="18" charset="0"/>
              </a:rPr>
              <a:t> = </a:t>
            </a:r>
            <a:r>
              <a:rPr lang="en-US" sz="5400" dirty="0" smtClean="0">
                <a:latin typeface="Times New Roman" pitchFamily="18" charset="0"/>
                <a:cs typeface="Times New Roman" pitchFamily="18" charset="0"/>
              </a:rPr>
              <a:t>1×2</a:t>
            </a:r>
            <a:r>
              <a:rPr lang="en-US" sz="5400" baseline="30000" dirty="0" smtClean="0">
                <a:latin typeface="Times New Roman" pitchFamily="18" charset="0"/>
                <a:cs typeface="Times New Roman" pitchFamily="18" charset="0"/>
              </a:rPr>
              <a:t>5</a:t>
            </a:r>
            <a:r>
              <a:rPr lang="en-US" sz="5400" dirty="0" smtClean="0">
                <a:latin typeface="Times New Roman" pitchFamily="18" charset="0"/>
                <a:cs typeface="Times New Roman" pitchFamily="18" charset="0"/>
              </a:rPr>
              <a:t> </a:t>
            </a:r>
            <a:r>
              <a:rPr lang="en-US" sz="54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0×2</a:t>
            </a:r>
            <a:r>
              <a:rPr lang="en-US" sz="5400" baseline="30000" dirty="0" smtClean="0">
                <a:latin typeface="Times New Roman" pitchFamily="18" charset="0"/>
                <a:cs typeface="Times New Roman" pitchFamily="18" charset="0"/>
              </a:rPr>
              <a:t>4</a:t>
            </a:r>
            <a:r>
              <a:rPr lang="en-US" sz="5400" dirty="0" smtClean="0">
                <a:latin typeface="Times New Roman" pitchFamily="18" charset="0"/>
                <a:cs typeface="Times New Roman" pitchFamily="18" charset="0"/>
              </a:rPr>
              <a:t> + 0×2</a:t>
            </a:r>
            <a:r>
              <a:rPr lang="en-US" sz="5400" baseline="30000" dirty="0" smtClean="0">
                <a:latin typeface="Times New Roman" pitchFamily="18" charset="0"/>
                <a:cs typeface="Times New Roman" pitchFamily="18" charset="0"/>
              </a:rPr>
              <a:t>3</a:t>
            </a:r>
            <a:r>
              <a:rPr lang="en-US" sz="5400" dirty="0" smtClean="0">
                <a:latin typeface="Times New Roman" pitchFamily="18" charset="0"/>
                <a:cs typeface="Times New Roman" pitchFamily="18" charset="0"/>
              </a:rPr>
              <a:t> </a:t>
            </a:r>
            <a:r>
              <a:rPr lang="en-US" sz="5400" dirty="0">
                <a:latin typeface="Times New Roman" pitchFamily="18" charset="0"/>
                <a:cs typeface="Times New Roman" pitchFamily="18" charset="0"/>
              </a:rPr>
              <a:t>+ 1×2</a:t>
            </a:r>
            <a:r>
              <a:rPr lang="en-US" sz="5400" baseline="30000" dirty="0">
                <a:latin typeface="Times New Roman" pitchFamily="18" charset="0"/>
                <a:cs typeface="Times New Roman" pitchFamily="18" charset="0"/>
              </a:rPr>
              <a:t>2</a:t>
            </a:r>
            <a:r>
              <a:rPr lang="en-US" sz="5400" dirty="0">
                <a:latin typeface="Times New Roman" pitchFamily="18" charset="0"/>
                <a:cs typeface="Times New Roman" pitchFamily="18" charset="0"/>
              </a:rPr>
              <a:t> + 0×2</a:t>
            </a:r>
            <a:r>
              <a:rPr lang="en-US" sz="5400" baseline="30000" dirty="0">
                <a:latin typeface="Times New Roman" pitchFamily="18" charset="0"/>
                <a:cs typeface="Times New Roman" pitchFamily="18" charset="0"/>
              </a:rPr>
              <a:t>1</a:t>
            </a:r>
            <a:r>
              <a:rPr lang="en-US" sz="5400" dirty="0">
                <a:latin typeface="Times New Roman" pitchFamily="18" charset="0"/>
                <a:cs typeface="Times New Roman" pitchFamily="18" charset="0"/>
              </a:rPr>
              <a:t> + </a:t>
            </a:r>
            <a:r>
              <a:rPr lang="en-US" sz="5400" dirty="0" smtClean="0">
                <a:latin typeface="Times New Roman" pitchFamily="18" charset="0"/>
                <a:cs typeface="Times New Roman" pitchFamily="18" charset="0"/>
              </a:rPr>
              <a:t>1×2</a:t>
            </a:r>
            <a:r>
              <a:rPr lang="en-US" sz="5400" baseline="30000" dirty="0" smtClean="0">
                <a:latin typeface="Times New Roman" pitchFamily="18" charset="0"/>
                <a:cs typeface="Times New Roman" pitchFamily="18" charset="0"/>
              </a:rPr>
              <a:t>0</a:t>
            </a:r>
          </a:p>
          <a:p>
            <a:pPr marL="0" indent="0">
              <a:buNone/>
            </a:pPr>
            <a:r>
              <a:rPr lang="en-US" sz="5400" baseline="300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        = 32 + 4 + 1</a:t>
            </a:r>
            <a:endParaRPr lang="en-US" sz="5400" baseline="30000" dirty="0">
              <a:latin typeface="Times New Roman" pitchFamily="18" charset="0"/>
              <a:cs typeface="Times New Roman" pitchFamily="18" charset="0"/>
            </a:endParaRPr>
          </a:p>
          <a:p>
            <a:pPr marL="0" indent="0">
              <a:buNone/>
            </a:pPr>
            <a:endParaRPr lang="en-US" sz="5400" baseline="30000" dirty="0" smtClean="0">
              <a:latin typeface="Times New Roman" pitchFamily="18" charset="0"/>
              <a:cs typeface="Times New Roman" pitchFamily="18" charset="0"/>
            </a:endParaRPr>
          </a:p>
          <a:p>
            <a:pPr marL="0" indent="0">
              <a:buNone/>
            </a:pPr>
            <a:endParaRPr lang="en-US" sz="5400" dirty="0">
              <a:latin typeface="Times New Roman" pitchFamily="18" charset="0"/>
              <a:cs typeface="Times New Roman" pitchFamily="18" charset="0"/>
            </a:endParaRPr>
          </a:p>
          <a:p>
            <a:pPr marL="914400" indent="-914400">
              <a:buAutoNum type="arabicPlain" startAt="37"/>
            </a:pPr>
            <a:r>
              <a:rPr lang="en-US" sz="5400" dirty="0" smtClean="0">
                <a:latin typeface="Times New Roman" pitchFamily="18" charset="0"/>
                <a:cs typeface="Times New Roman" pitchFamily="18" charset="0"/>
              </a:rPr>
              <a:t>  </a:t>
            </a:r>
            <a:r>
              <a:rPr lang="en-US" sz="5400" dirty="0" smtClean="0">
                <a:solidFill>
                  <a:srgbClr val="C00000"/>
                </a:solidFill>
                <a:latin typeface="Times New Roman" pitchFamily="18" charset="0"/>
                <a:cs typeface="Times New Roman" pitchFamily="18" charset="0"/>
              </a:rPr>
              <a:t>28     </a:t>
            </a:r>
            <a:r>
              <a:rPr lang="en-US" sz="5400" dirty="0" smtClean="0">
                <a:latin typeface="Times New Roman" pitchFamily="18" charset="0"/>
                <a:cs typeface="Times New Roman" pitchFamily="18" charset="0"/>
              </a:rPr>
              <a:t>2</a:t>
            </a:r>
            <a:r>
              <a:rPr lang="en-US" sz="5400" baseline="30000" dirty="0" smtClean="0">
                <a:latin typeface="Times New Roman" pitchFamily="18" charset="0"/>
                <a:cs typeface="Times New Roman" pitchFamily="18" charset="0"/>
              </a:rPr>
              <a:t>0 </a:t>
            </a:r>
            <a:r>
              <a:rPr lang="en-US" sz="5400" dirty="0" smtClean="0">
                <a:latin typeface="Times New Roman" pitchFamily="18" charset="0"/>
                <a:cs typeface="Times New Roman" pitchFamily="18" charset="0"/>
              </a:rPr>
              <a:t>× 28</a:t>
            </a:r>
          </a:p>
          <a:p>
            <a:pPr marL="914400" indent="-914400">
              <a:buAutoNum type="arabicPlain" startAt="18"/>
            </a:pPr>
            <a:r>
              <a:rPr lang="en-US" sz="5400" dirty="0" smtClean="0">
                <a:latin typeface="Times New Roman" pitchFamily="18" charset="0"/>
                <a:cs typeface="Times New Roman" pitchFamily="18" charset="0"/>
              </a:rPr>
              <a:t>  56</a:t>
            </a:r>
          </a:p>
          <a:p>
            <a:pPr marL="0" indent="0">
              <a:buNone/>
            </a:pPr>
            <a:r>
              <a:rPr lang="en-US" sz="54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 9	</a:t>
            </a:r>
            <a:r>
              <a:rPr lang="en-US" sz="5400" dirty="0" smtClean="0">
                <a:solidFill>
                  <a:srgbClr val="C00000"/>
                </a:solidFill>
                <a:latin typeface="Times New Roman" pitchFamily="18" charset="0"/>
                <a:cs typeface="Times New Roman" pitchFamily="18" charset="0"/>
              </a:rPr>
              <a:t>112     </a:t>
            </a:r>
            <a:r>
              <a:rPr lang="en-US" sz="5400" dirty="0" smtClean="0">
                <a:latin typeface="Times New Roman" pitchFamily="18" charset="0"/>
                <a:cs typeface="Times New Roman" pitchFamily="18" charset="0"/>
              </a:rPr>
              <a:t>2</a:t>
            </a:r>
            <a:r>
              <a:rPr lang="en-US" sz="5400" baseline="30000" dirty="0" smtClean="0">
                <a:latin typeface="Times New Roman" pitchFamily="18" charset="0"/>
                <a:cs typeface="Times New Roman" pitchFamily="18" charset="0"/>
              </a:rPr>
              <a:t>2</a:t>
            </a:r>
            <a:r>
              <a:rPr lang="en-US" sz="5400" dirty="0" smtClean="0">
                <a:latin typeface="Times New Roman" pitchFamily="18" charset="0"/>
                <a:cs typeface="Times New Roman" pitchFamily="18" charset="0"/>
              </a:rPr>
              <a:t> × 28</a:t>
            </a:r>
          </a:p>
          <a:p>
            <a:pPr marL="0" indent="0">
              <a:buNone/>
            </a:pPr>
            <a:r>
              <a:rPr lang="en-US" sz="54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 4	224</a:t>
            </a:r>
          </a:p>
          <a:p>
            <a:pPr marL="0" indent="0">
              <a:buNone/>
            </a:pPr>
            <a:r>
              <a:rPr lang="en-US" sz="54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 2	448</a:t>
            </a:r>
          </a:p>
          <a:p>
            <a:pPr marL="0" indent="0">
              <a:buNone/>
            </a:pPr>
            <a:r>
              <a:rPr lang="en-US" sz="5400" dirty="0">
                <a:latin typeface="Times New Roman" pitchFamily="18" charset="0"/>
                <a:cs typeface="Times New Roman" pitchFamily="18" charset="0"/>
              </a:rPr>
              <a:t> </a:t>
            </a:r>
            <a:r>
              <a:rPr lang="en-US" sz="5400" dirty="0" smtClean="0">
                <a:latin typeface="Times New Roman" pitchFamily="18" charset="0"/>
                <a:cs typeface="Times New Roman" pitchFamily="18" charset="0"/>
              </a:rPr>
              <a:t> 1	</a:t>
            </a:r>
            <a:r>
              <a:rPr lang="en-US" sz="5400" dirty="0" smtClean="0">
                <a:solidFill>
                  <a:srgbClr val="C00000"/>
                </a:solidFill>
                <a:latin typeface="Times New Roman" pitchFamily="18" charset="0"/>
                <a:cs typeface="Times New Roman" pitchFamily="18" charset="0"/>
              </a:rPr>
              <a:t>896     </a:t>
            </a:r>
            <a:r>
              <a:rPr lang="en-US" sz="5400" dirty="0" smtClean="0">
                <a:latin typeface="Times New Roman" pitchFamily="18" charset="0"/>
                <a:cs typeface="Times New Roman" pitchFamily="18" charset="0"/>
              </a:rPr>
              <a:t>2</a:t>
            </a:r>
            <a:r>
              <a:rPr lang="en-US" sz="5400" baseline="30000" dirty="0" smtClean="0">
                <a:latin typeface="Times New Roman" pitchFamily="18" charset="0"/>
                <a:cs typeface="Times New Roman" pitchFamily="18" charset="0"/>
              </a:rPr>
              <a:t>5 </a:t>
            </a:r>
            <a:r>
              <a:rPr lang="en-US" sz="5400" dirty="0" smtClean="0">
                <a:latin typeface="Times New Roman" pitchFamily="18" charset="0"/>
                <a:cs typeface="Times New Roman" pitchFamily="18" charset="0"/>
              </a:rPr>
              <a:t>× 28</a:t>
            </a:r>
          </a:p>
          <a:p>
            <a:pPr marL="0" indent="0">
              <a:buNone/>
            </a:pPr>
            <a:endParaRPr lang="en-US" sz="5400" dirty="0" smtClean="0">
              <a:latin typeface="Times New Roman" pitchFamily="18" charset="0"/>
              <a:cs typeface="Times New Roman" pitchFamily="18" charset="0"/>
            </a:endParaRPr>
          </a:p>
          <a:p>
            <a:pPr marL="0" indent="0">
              <a:buNone/>
            </a:pPr>
            <a:r>
              <a:rPr lang="en-US" sz="5400" dirty="0" smtClean="0">
                <a:latin typeface="Times New Roman" pitchFamily="18" charset="0"/>
                <a:cs typeface="Times New Roman" pitchFamily="18" charset="0"/>
              </a:rPr>
              <a:t> </a:t>
            </a:r>
            <a:r>
              <a:rPr lang="en-US" sz="5000" dirty="0">
                <a:latin typeface="Times New Roman" pitchFamily="18" charset="0"/>
                <a:cs typeface="Times New Roman" pitchFamily="18" charset="0"/>
              </a:rPr>
              <a:t>37 × </a:t>
            </a:r>
            <a:r>
              <a:rPr lang="en-US" sz="5000" dirty="0" smtClean="0">
                <a:latin typeface="Times New Roman" pitchFamily="18" charset="0"/>
                <a:cs typeface="Times New Roman" pitchFamily="18" charset="0"/>
              </a:rPr>
              <a:t>28 = (32 + 4 + 1) × 28  = (2</a:t>
            </a:r>
            <a:r>
              <a:rPr lang="en-US" sz="5000" baseline="30000" dirty="0" smtClean="0">
                <a:latin typeface="Times New Roman" pitchFamily="18" charset="0"/>
                <a:cs typeface="Times New Roman" pitchFamily="18" charset="0"/>
              </a:rPr>
              <a:t>5</a:t>
            </a:r>
            <a:r>
              <a:rPr lang="en-US" sz="5000" dirty="0" smtClean="0">
                <a:latin typeface="Times New Roman" pitchFamily="18" charset="0"/>
                <a:cs typeface="Times New Roman" pitchFamily="18" charset="0"/>
              </a:rPr>
              <a:t> + 2</a:t>
            </a:r>
            <a:r>
              <a:rPr lang="en-US" sz="5000" baseline="30000" dirty="0" smtClean="0">
                <a:latin typeface="Times New Roman" pitchFamily="18" charset="0"/>
                <a:cs typeface="Times New Roman" pitchFamily="18" charset="0"/>
              </a:rPr>
              <a:t>2</a:t>
            </a:r>
            <a:r>
              <a:rPr lang="en-US" sz="5000" dirty="0" smtClean="0">
                <a:latin typeface="Times New Roman" pitchFamily="18" charset="0"/>
                <a:cs typeface="Times New Roman" pitchFamily="18" charset="0"/>
              </a:rPr>
              <a:t> + 2</a:t>
            </a:r>
            <a:r>
              <a:rPr lang="en-US" sz="5000" baseline="30000" dirty="0" smtClean="0">
                <a:latin typeface="Times New Roman" pitchFamily="18" charset="0"/>
                <a:cs typeface="Times New Roman" pitchFamily="18" charset="0"/>
              </a:rPr>
              <a:t>0</a:t>
            </a:r>
            <a:r>
              <a:rPr lang="en-US" sz="5000" dirty="0" smtClean="0">
                <a:latin typeface="Times New Roman" pitchFamily="18" charset="0"/>
                <a:cs typeface="Times New Roman" pitchFamily="18" charset="0"/>
              </a:rPr>
              <a:t>) × 28 = 896 + 112 + 28) = 	1036</a:t>
            </a:r>
            <a:r>
              <a:rPr lang="en-US" sz="5000" dirty="0" smtClean="0">
                <a:latin typeface="Times New Roman" pitchFamily="18" charset="0"/>
                <a:cs typeface="Times New Roman" pitchFamily="18" charset="0"/>
              </a:rPr>
              <a:t>                          </a:t>
            </a: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2854160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a:bodyPr>
          <a:lstStyle/>
          <a:p>
            <a:pPr marL="0" indent="0">
              <a:buNone/>
            </a:pPr>
            <a:r>
              <a:rPr lang="en-US" sz="8800" dirty="0" smtClean="0">
                <a:latin typeface="Times New Roman" pitchFamily="18" charset="0"/>
                <a:cs typeface="Times New Roman" pitchFamily="18" charset="0"/>
              </a:rPr>
              <a:t>What is the sum of all three angles of any triangle?</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0433839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lnSpcReduction="10000"/>
          </a:bodyPr>
          <a:lstStyle/>
          <a:p>
            <a:pPr marL="0" indent="0">
              <a:buNone/>
            </a:pPr>
            <a:r>
              <a:rPr lang="en-US" sz="8800" dirty="0" smtClean="0">
                <a:latin typeface="Times New Roman" pitchFamily="18" charset="0"/>
                <a:cs typeface="Times New Roman" pitchFamily="18" charset="0"/>
              </a:rPr>
              <a:t>What is the sum of all three angles of any triangle?</a:t>
            </a:r>
          </a:p>
          <a:p>
            <a:pPr marL="0" indent="0">
              <a:buNone/>
            </a:pPr>
            <a:r>
              <a:rPr lang="en-US" sz="8800" dirty="0" smtClean="0">
                <a:latin typeface="Times New Roman" pitchFamily="18" charset="0"/>
                <a:cs typeface="Times New Roman" pitchFamily="18" charset="0"/>
              </a:rPr>
              <a:t>180°</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09352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lstStyle/>
          <a:p>
            <a:pPr marL="0" indent="0">
              <a:buNone/>
            </a:pPr>
            <a:r>
              <a:rPr lang="en-US" dirty="0" smtClean="0">
                <a:latin typeface="Times New Roman" pitchFamily="18" charset="0"/>
                <a:cs typeface="Times New Roman" pitchFamily="18" charset="0"/>
              </a:rPr>
              <a:t>                                                </a:t>
            </a:r>
            <a:r>
              <a:rPr lang="en-US" sz="5400" dirty="0" smtClean="0">
                <a:latin typeface="Times New Roman" pitchFamily="18" charset="0"/>
                <a:cs typeface="Times New Roman" pitchFamily="18" charset="0"/>
              </a:rPr>
              <a:t>142857</a:t>
            </a:r>
            <a:endParaRPr lang="en-US" sz="5400" dirty="0">
              <a:latin typeface="Times New Roman" pitchFamily="18" charset="0"/>
              <a:cs typeface="Times New Roman" pitchFamily="18" charset="0"/>
            </a:endParaRPr>
          </a:p>
          <a:p>
            <a:pPr marL="0" indent="0">
              <a:buNone/>
            </a:pPr>
            <a:r>
              <a:rPr lang="en-US" sz="5400" dirty="0">
                <a:latin typeface="Times New Roman" pitchFamily="18" charset="0"/>
                <a:cs typeface="Times New Roman" pitchFamily="18" charset="0"/>
              </a:rPr>
              <a:t>      2 × 142857 = 285714</a:t>
            </a:r>
          </a:p>
          <a:p>
            <a:pPr marL="0" indent="0">
              <a:buNone/>
            </a:pPr>
            <a:r>
              <a:rPr lang="en-US" sz="5400" dirty="0">
                <a:latin typeface="Times New Roman" pitchFamily="18" charset="0"/>
                <a:cs typeface="Times New Roman" pitchFamily="18" charset="0"/>
              </a:rPr>
              <a:t>      3 × 142857 = 428571</a:t>
            </a:r>
          </a:p>
          <a:p>
            <a:pPr marL="0" indent="0">
              <a:buNone/>
            </a:pPr>
            <a:r>
              <a:rPr lang="en-US" sz="5400" dirty="0">
                <a:latin typeface="Times New Roman" pitchFamily="18" charset="0"/>
                <a:cs typeface="Times New Roman" pitchFamily="18" charset="0"/>
              </a:rPr>
              <a:t>      4 × 142857 = 571428</a:t>
            </a:r>
          </a:p>
          <a:p>
            <a:pPr marL="0" indent="0">
              <a:buNone/>
            </a:pPr>
            <a:r>
              <a:rPr lang="en-US" sz="5400" dirty="0">
                <a:latin typeface="Times New Roman" pitchFamily="18" charset="0"/>
                <a:cs typeface="Times New Roman" pitchFamily="18" charset="0"/>
              </a:rPr>
              <a:t>      5 × 142857 = 714285</a:t>
            </a:r>
          </a:p>
          <a:p>
            <a:pPr marL="0" indent="0">
              <a:buNone/>
            </a:pPr>
            <a:r>
              <a:rPr lang="en-US" sz="5400" dirty="0">
                <a:latin typeface="Times New Roman" pitchFamily="18" charset="0"/>
                <a:cs typeface="Times New Roman" pitchFamily="18" charset="0"/>
              </a:rPr>
              <a:t>      6 × 142857 = 857142</a:t>
            </a:r>
          </a:p>
          <a:p>
            <a:pPr marL="0" indent="0">
              <a:buNone/>
            </a:pPr>
            <a:endParaRPr lang="en-US" dirty="0"/>
          </a:p>
        </p:txBody>
      </p:sp>
    </p:spTree>
    <p:extLst>
      <p:ext uri="{BB962C8B-B14F-4D97-AF65-F5344CB8AC3E}">
        <p14:creationId xmlns:p14="http://schemas.microsoft.com/office/powerpoint/2010/main" val="333889289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a:bodyPr>
          <a:lstStyle/>
          <a:p>
            <a:pPr marL="0" indent="0">
              <a:buNone/>
            </a:pPr>
            <a:r>
              <a:rPr lang="en-US" sz="8800" dirty="0" smtClean="0">
                <a:latin typeface="Times New Roman" pitchFamily="18" charset="0"/>
                <a:cs typeface="Times New Roman" pitchFamily="18" charset="0"/>
              </a:rPr>
              <a:t>What is the sum of all four angles of any </a:t>
            </a:r>
            <a:r>
              <a:rPr lang="en-US" sz="8800" dirty="0" err="1" smtClean="0">
                <a:latin typeface="Times New Roman" pitchFamily="18" charset="0"/>
                <a:cs typeface="Times New Roman" pitchFamily="18" charset="0"/>
              </a:rPr>
              <a:t>quadralateral</a:t>
            </a:r>
            <a:r>
              <a:rPr lang="en-US" sz="8800" dirty="0" smtClean="0">
                <a:latin typeface="Times New Roman" pitchFamily="18" charset="0"/>
                <a:cs typeface="Times New Roman" pitchFamily="18" charset="0"/>
              </a:rPr>
              <a:t>?</a:t>
            </a:r>
          </a:p>
          <a:p>
            <a:pPr marL="0" indent="0">
              <a:buNone/>
            </a:pP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3889884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fontScale="92500"/>
          </a:bodyPr>
          <a:lstStyle/>
          <a:p>
            <a:pPr marL="0" indent="0">
              <a:buNone/>
            </a:pPr>
            <a:r>
              <a:rPr lang="en-US" sz="8800" dirty="0" smtClean="0">
                <a:latin typeface="Times New Roman" pitchFamily="18" charset="0"/>
                <a:cs typeface="Times New Roman" pitchFamily="18" charset="0"/>
              </a:rPr>
              <a:t>What is the sum of all four angles of any </a:t>
            </a:r>
            <a:r>
              <a:rPr lang="en-US" sz="8800" dirty="0" err="1" smtClean="0">
                <a:latin typeface="Times New Roman" pitchFamily="18" charset="0"/>
                <a:cs typeface="Times New Roman" pitchFamily="18" charset="0"/>
              </a:rPr>
              <a:t>quadralateral</a:t>
            </a:r>
            <a:r>
              <a:rPr lang="en-US" sz="8800" dirty="0" smtClean="0">
                <a:latin typeface="Times New Roman" pitchFamily="18" charset="0"/>
                <a:cs typeface="Times New Roman" pitchFamily="18" charset="0"/>
              </a:rPr>
              <a:t>?</a:t>
            </a:r>
          </a:p>
          <a:p>
            <a:pPr marL="0" indent="0">
              <a:buNone/>
            </a:pPr>
            <a:r>
              <a:rPr lang="en-US" sz="8800" dirty="0" smtClean="0">
                <a:latin typeface="Times New Roman" pitchFamily="18" charset="0"/>
                <a:cs typeface="Times New Roman" pitchFamily="18" charset="0"/>
              </a:rPr>
              <a:t>360°</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3610855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a:bodyPr>
          <a:lstStyle/>
          <a:p>
            <a:pPr marL="0" indent="0">
              <a:buNone/>
            </a:pPr>
            <a:r>
              <a:rPr lang="en-US" sz="8800" dirty="0" smtClean="0">
                <a:latin typeface="Times New Roman" pitchFamily="18" charset="0"/>
                <a:cs typeface="Times New Roman" pitchFamily="18" charset="0"/>
              </a:rPr>
              <a:t>What is the sum of all five angles of any pentagon?</a:t>
            </a: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212223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lnSpcReduction="10000"/>
          </a:bodyPr>
          <a:lstStyle/>
          <a:p>
            <a:pPr marL="0" indent="0">
              <a:buNone/>
            </a:pPr>
            <a:r>
              <a:rPr lang="en-US" sz="8800" dirty="0" smtClean="0">
                <a:latin typeface="Times New Roman" pitchFamily="18" charset="0"/>
                <a:cs typeface="Times New Roman" pitchFamily="18" charset="0"/>
              </a:rPr>
              <a:t>What is the sum of all five angles of any pentagon?</a:t>
            </a:r>
          </a:p>
          <a:p>
            <a:pPr marL="0" indent="0">
              <a:buNone/>
            </a:pPr>
            <a:r>
              <a:rPr lang="en-US" sz="8800" dirty="0" smtClean="0">
                <a:latin typeface="Times New Roman" pitchFamily="18" charset="0"/>
                <a:cs typeface="Times New Roman" pitchFamily="18" charset="0"/>
              </a:rPr>
              <a:t>540°</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6535449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lnSpcReduction="10000"/>
          </a:bodyPr>
          <a:lstStyle/>
          <a:p>
            <a:pPr marL="0" indent="0">
              <a:buNone/>
            </a:pPr>
            <a:r>
              <a:rPr lang="en-US" sz="8800" dirty="0" smtClean="0">
                <a:latin typeface="Times New Roman" pitchFamily="18" charset="0"/>
                <a:cs typeface="Times New Roman" pitchFamily="18" charset="0"/>
              </a:rPr>
              <a:t>In general, what is the sum of all </a:t>
            </a:r>
            <a:r>
              <a:rPr lang="en-US" sz="8800" i="1" dirty="0" smtClean="0">
                <a:latin typeface="Times New Roman" pitchFamily="18" charset="0"/>
                <a:cs typeface="Times New Roman" pitchFamily="18" charset="0"/>
              </a:rPr>
              <a:t>n</a:t>
            </a:r>
            <a:r>
              <a:rPr lang="en-US" sz="8800" dirty="0" smtClean="0">
                <a:latin typeface="Times New Roman" pitchFamily="18" charset="0"/>
                <a:cs typeface="Times New Roman" pitchFamily="18" charset="0"/>
              </a:rPr>
              <a:t> angles of any </a:t>
            </a:r>
          </a:p>
          <a:p>
            <a:pPr marL="0" indent="0">
              <a:buNone/>
            </a:pPr>
            <a:r>
              <a:rPr lang="en-US" sz="8800" i="1" dirty="0" smtClean="0">
                <a:latin typeface="Times New Roman" pitchFamily="18" charset="0"/>
                <a:cs typeface="Times New Roman" pitchFamily="18" charset="0"/>
              </a:rPr>
              <a:t>n</a:t>
            </a:r>
            <a:r>
              <a:rPr lang="en-US" sz="8800" dirty="0" smtClean="0">
                <a:latin typeface="Times New Roman" pitchFamily="18" charset="0"/>
                <a:cs typeface="Times New Roman" pitchFamily="18" charset="0"/>
              </a:rPr>
              <a:t>-polygon?</a:t>
            </a:r>
          </a:p>
          <a:p>
            <a:pPr marL="0" indent="0">
              <a:buNone/>
            </a:pP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6453483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lnSpcReduction="10000"/>
          </a:bodyPr>
          <a:lstStyle/>
          <a:p>
            <a:pPr marL="0" indent="0">
              <a:buNone/>
            </a:pPr>
            <a:r>
              <a:rPr lang="en-US" sz="8800" dirty="0" smtClean="0">
                <a:latin typeface="Times New Roman" pitchFamily="18" charset="0"/>
                <a:cs typeface="Times New Roman" pitchFamily="18" charset="0"/>
              </a:rPr>
              <a:t>In general, what is the sum of all </a:t>
            </a:r>
            <a:r>
              <a:rPr lang="en-US" sz="8800" i="1" dirty="0" smtClean="0">
                <a:latin typeface="Times New Roman" pitchFamily="18" charset="0"/>
                <a:cs typeface="Times New Roman" pitchFamily="18" charset="0"/>
              </a:rPr>
              <a:t>n</a:t>
            </a:r>
            <a:r>
              <a:rPr lang="en-US" sz="8800" dirty="0" smtClean="0">
                <a:latin typeface="Times New Roman" pitchFamily="18" charset="0"/>
                <a:cs typeface="Times New Roman" pitchFamily="18" charset="0"/>
              </a:rPr>
              <a:t> angles of any </a:t>
            </a:r>
          </a:p>
          <a:p>
            <a:pPr marL="0" indent="0">
              <a:buNone/>
            </a:pPr>
            <a:r>
              <a:rPr lang="en-US" sz="8800" i="1" dirty="0" smtClean="0">
                <a:latin typeface="Times New Roman" pitchFamily="18" charset="0"/>
                <a:cs typeface="Times New Roman" pitchFamily="18" charset="0"/>
              </a:rPr>
              <a:t>n</a:t>
            </a:r>
            <a:r>
              <a:rPr lang="en-US" sz="8800" dirty="0" smtClean="0">
                <a:latin typeface="Times New Roman" pitchFamily="18" charset="0"/>
                <a:cs typeface="Times New Roman" pitchFamily="18" charset="0"/>
              </a:rPr>
              <a:t>-polygon?</a:t>
            </a:r>
          </a:p>
          <a:p>
            <a:pPr marL="0" indent="0">
              <a:buNone/>
            </a:pP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6642296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fontScale="92500" lnSpcReduction="20000"/>
          </a:bodyPr>
          <a:lstStyle/>
          <a:p>
            <a:pPr marL="0" indent="0">
              <a:buNone/>
            </a:pPr>
            <a:r>
              <a:rPr lang="en-US" sz="8800" dirty="0" smtClean="0">
                <a:latin typeface="Times New Roman" pitchFamily="18" charset="0"/>
                <a:cs typeface="Times New Roman" pitchFamily="18" charset="0"/>
              </a:rPr>
              <a:t>In general, what is the sum of all </a:t>
            </a:r>
            <a:r>
              <a:rPr lang="en-US" sz="8800" i="1" dirty="0" smtClean="0">
                <a:latin typeface="Times New Roman" pitchFamily="18" charset="0"/>
                <a:cs typeface="Times New Roman" pitchFamily="18" charset="0"/>
              </a:rPr>
              <a:t>n</a:t>
            </a:r>
            <a:r>
              <a:rPr lang="en-US" sz="8800" dirty="0" smtClean="0">
                <a:latin typeface="Times New Roman" pitchFamily="18" charset="0"/>
                <a:cs typeface="Times New Roman" pitchFamily="18" charset="0"/>
              </a:rPr>
              <a:t> angles of any </a:t>
            </a:r>
          </a:p>
          <a:p>
            <a:pPr marL="0" indent="0">
              <a:buNone/>
            </a:pPr>
            <a:r>
              <a:rPr lang="en-US" sz="8800" i="1" dirty="0" smtClean="0">
                <a:latin typeface="Times New Roman" pitchFamily="18" charset="0"/>
                <a:cs typeface="Times New Roman" pitchFamily="18" charset="0"/>
              </a:rPr>
              <a:t>n</a:t>
            </a:r>
            <a:r>
              <a:rPr lang="en-US" sz="8800" dirty="0" smtClean="0">
                <a:latin typeface="Times New Roman" pitchFamily="18" charset="0"/>
                <a:cs typeface="Times New Roman" pitchFamily="18" charset="0"/>
              </a:rPr>
              <a:t>-polygon?</a:t>
            </a:r>
          </a:p>
          <a:p>
            <a:pPr marL="0" indent="0">
              <a:buNone/>
            </a:pPr>
            <a:r>
              <a:rPr lang="en-US" sz="8800" dirty="0" smtClean="0">
                <a:latin typeface="Times New Roman" pitchFamily="18" charset="0"/>
                <a:cs typeface="Times New Roman" pitchFamily="18" charset="0"/>
              </a:rPr>
              <a:t>180(</a:t>
            </a:r>
            <a:r>
              <a:rPr lang="en-US" sz="8800" i="1" dirty="0" smtClean="0">
                <a:latin typeface="Times New Roman" pitchFamily="18" charset="0"/>
                <a:cs typeface="Times New Roman" pitchFamily="18" charset="0"/>
              </a:rPr>
              <a:t>n</a:t>
            </a:r>
            <a:r>
              <a:rPr lang="en-US" sz="8800" dirty="0" smtClean="0">
                <a:latin typeface="Times New Roman" pitchFamily="18" charset="0"/>
                <a:cs typeface="Times New Roman" pitchFamily="18" charset="0"/>
              </a:rPr>
              <a:t>–2)°</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9711867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lnSpcReduction="10000"/>
          </a:bodyPr>
          <a:lstStyle/>
          <a:p>
            <a:pPr marL="0" indent="0">
              <a:buNone/>
            </a:pPr>
            <a:r>
              <a:rPr lang="en-US" sz="8800" dirty="0" smtClean="0">
                <a:latin typeface="Times New Roman" pitchFamily="18" charset="0"/>
                <a:cs typeface="Times New Roman" pitchFamily="18" charset="0"/>
              </a:rPr>
              <a:t>How do you prove that?</a:t>
            </a:r>
          </a:p>
          <a:p>
            <a:pPr marL="0" indent="0">
              <a:buNone/>
            </a:pPr>
            <a:endParaRPr lang="en-US" sz="8800" dirty="0" smtClean="0">
              <a:latin typeface="Times New Roman" pitchFamily="18" charset="0"/>
              <a:cs typeface="Times New Roman" pitchFamily="18" charset="0"/>
            </a:endParaRPr>
          </a:p>
          <a:p>
            <a:pPr marL="0" indent="0">
              <a:buNone/>
            </a:pPr>
            <a:r>
              <a:rPr lang="en-US" sz="8800" dirty="0" smtClean="0">
                <a:latin typeface="Times New Roman" pitchFamily="18" charset="0"/>
                <a:cs typeface="Times New Roman" pitchFamily="18" charset="0"/>
              </a:rPr>
              <a:t>180(</a:t>
            </a:r>
            <a:r>
              <a:rPr lang="en-US" sz="8800" i="1" dirty="0" smtClean="0">
                <a:latin typeface="Times New Roman" pitchFamily="18" charset="0"/>
                <a:cs typeface="Times New Roman" pitchFamily="18" charset="0"/>
              </a:rPr>
              <a:t>n</a:t>
            </a:r>
            <a:r>
              <a:rPr lang="en-US" sz="8800" dirty="0" smtClean="0">
                <a:latin typeface="Times New Roman" pitchFamily="18" charset="0"/>
                <a:cs typeface="Times New Roman" pitchFamily="18" charset="0"/>
              </a:rPr>
              <a:t>–2)°</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0360494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a:bodyPr>
          <a:lstStyle/>
          <a:p>
            <a:pPr marL="0" indent="0">
              <a:buNone/>
            </a:pPr>
            <a:r>
              <a:rPr lang="en-US" sz="8800" dirty="0" smtClean="0">
                <a:latin typeface="Times New Roman" pitchFamily="18" charset="0"/>
                <a:cs typeface="Times New Roman" pitchFamily="18" charset="0"/>
              </a:rPr>
              <a:t>Interior angle </a:t>
            </a:r>
          </a:p>
          <a:p>
            <a:pPr marL="0" indent="0" algn="ctr">
              <a:buNone/>
            </a:pPr>
            <a:r>
              <a:rPr lang="en-US" sz="8800" dirty="0" smtClean="0">
                <a:latin typeface="Times New Roman" pitchFamily="18" charset="0"/>
                <a:cs typeface="Times New Roman" pitchFamily="18" charset="0"/>
              </a:rPr>
              <a:t>vs </a:t>
            </a:r>
          </a:p>
          <a:p>
            <a:pPr marL="0" indent="0">
              <a:buNone/>
            </a:pPr>
            <a:r>
              <a:rPr lang="en-US" sz="8800" dirty="0">
                <a:latin typeface="Times New Roman" pitchFamily="18" charset="0"/>
                <a:cs typeface="Times New Roman" pitchFamily="18" charset="0"/>
              </a:rPr>
              <a:t>E</a:t>
            </a:r>
            <a:r>
              <a:rPr lang="en-US" sz="8800" dirty="0" smtClean="0">
                <a:latin typeface="Times New Roman" pitchFamily="18" charset="0"/>
                <a:cs typeface="Times New Roman" pitchFamily="18" charset="0"/>
              </a:rPr>
              <a:t>xterior angle</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0387815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a:bodyPr>
          <a:lstStyle/>
          <a:p>
            <a:pPr marL="0" indent="0">
              <a:buNone/>
            </a:pPr>
            <a:r>
              <a:rPr lang="en-US" sz="8800" dirty="0" smtClean="0">
                <a:latin typeface="Times New Roman" pitchFamily="18" charset="0"/>
                <a:cs typeface="Times New Roman" pitchFamily="18" charset="0"/>
              </a:rPr>
              <a:t>What is the sum of all three </a:t>
            </a:r>
            <a:r>
              <a:rPr lang="en-US" sz="8800" dirty="0" err="1" smtClean="0">
                <a:latin typeface="Times New Roman" pitchFamily="18" charset="0"/>
                <a:cs typeface="Times New Roman" pitchFamily="18" charset="0"/>
              </a:rPr>
              <a:t>exteror</a:t>
            </a:r>
            <a:r>
              <a:rPr lang="en-US" sz="8800" dirty="0" smtClean="0">
                <a:latin typeface="Times New Roman" pitchFamily="18" charset="0"/>
                <a:cs typeface="Times New Roman" pitchFamily="18" charset="0"/>
              </a:rPr>
              <a:t> angles of any triangle?</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43867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92500" lnSpcReduction="20000"/>
          </a:bodyPr>
          <a:lstStyle/>
          <a:p>
            <a:pPr marL="0" indent="0">
              <a:buNone/>
            </a:pPr>
            <a:r>
              <a:rPr lang="en-US" dirty="0" smtClean="0">
                <a:latin typeface="Times New Roman" pitchFamily="18" charset="0"/>
                <a:cs typeface="Times New Roman" pitchFamily="18" charset="0"/>
              </a:rPr>
              <a:t>                                                     </a:t>
            </a:r>
            <a:r>
              <a:rPr lang="en-US" sz="6000" dirty="0" smtClean="0">
                <a:latin typeface="Times New Roman" pitchFamily="18" charset="0"/>
                <a:cs typeface="Times New Roman" pitchFamily="18" charset="0"/>
              </a:rPr>
              <a:t>142857</a:t>
            </a:r>
          </a:p>
          <a:p>
            <a:pPr marL="0" indent="0">
              <a:buNone/>
            </a:pPr>
            <a:r>
              <a:rPr lang="en-US" sz="6000" dirty="0" smtClean="0">
                <a:latin typeface="Times New Roman" pitchFamily="18" charset="0"/>
                <a:cs typeface="Times New Roman" pitchFamily="18" charset="0"/>
              </a:rPr>
              <a:t>      2 × 142857 = 285714</a:t>
            </a:r>
          </a:p>
          <a:p>
            <a:pPr marL="0" indent="0">
              <a:buNone/>
            </a:pPr>
            <a:r>
              <a:rPr lang="en-US" sz="6000" dirty="0" smtClean="0">
                <a:latin typeface="Times New Roman" pitchFamily="18" charset="0"/>
                <a:cs typeface="Times New Roman" pitchFamily="18" charset="0"/>
              </a:rPr>
              <a:t>      3 × 142857 = 428571</a:t>
            </a:r>
          </a:p>
          <a:p>
            <a:pPr marL="0" indent="0">
              <a:buNone/>
            </a:pPr>
            <a:r>
              <a:rPr lang="en-US" sz="6000" dirty="0" smtClean="0">
                <a:latin typeface="Times New Roman" pitchFamily="18" charset="0"/>
                <a:cs typeface="Times New Roman" pitchFamily="18" charset="0"/>
              </a:rPr>
              <a:t>      4 × 142857 = 571428</a:t>
            </a:r>
          </a:p>
          <a:p>
            <a:pPr marL="0" indent="0">
              <a:buNone/>
            </a:pPr>
            <a:r>
              <a:rPr lang="en-US" sz="6000" dirty="0" smtClean="0">
                <a:latin typeface="Times New Roman" pitchFamily="18" charset="0"/>
                <a:cs typeface="Times New Roman" pitchFamily="18" charset="0"/>
              </a:rPr>
              <a:t>      5 × 142857 = 714285</a:t>
            </a:r>
          </a:p>
          <a:p>
            <a:pPr marL="0" indent="0">
              <a:buNone/>
            </a:pPr>
            <a:r>
              <a:rPr lang="en-US" sz="6000" dirty="0" smtClean="0">
                <a:latin typeface="Times New Roman" pitchFamily="18" charset="0"/>
                <a:cs typeface="Times New Roman" pitchFamily="18" charset="0"/>
              </a:rPr>
              <a:t>      6 × 142857 = 857142</a:t>
            </a:r>
          </a:p>
          <a:p>
            <a:pPr marL="0" indent="0">
              <a:buNone/>
            </a:pPr>
            <a:r>
              <a:rPr lang="en-US" sz="6000" dirty="0">
                <a:latin typeface="Times New Roman" pitchFamily="18" charset="0"/>
                <a:cs typeface="Times New Roman" pitchFamily="18" charset="0"/>
              </a:rPr>
              <a:t> </a:t>
            </a:r>
            <a:r>
              <a:rPr lang="en-US" sz="6000" dirty="0" smtClean="0">
                <a:latin typeface="Times New Roman" pitchFamily="18" charset="0"/>
                <a:cs typeface="Times New Roman" pitchFamily="18" charset="0"/>
              </a:rPr>
              <a:t>     7 × 142857 = 999999</a:t>
            </a:r>
            <a:endParaRPr lang="en-US" sz="6000" dirty="0"/>
          </a:p>
        </p:txBody>
      </p:sp>
    </p:spTree>
    <p:extLst>
      <p:ext uri="{BB962C8B-B14F-4D97-AF65-F5344CB8AC3E}">
        <p14:creationId xmlns:p14="http://schemas.microsoft.com/office/powerpoint/2010/main" val="379813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lnSpcReduction="10000"/>
          </a:bodyPr>
          <a:lstStyle/>
          <a:p>
            <a:pPr marL="0" indent="0">
              <a:buNone/>
            </a:pPr>
            <a:r>
              <a:rPr lang="en-US" sz="8800" dirty="0" smtClean="0">
                <a:latin typeface="Times New Roman" pitchFamily="18" charset="0"/>
                <a:cs typeface="Times New Roman" pitchFamily="18" charset="0"/>
              </a:rPr>
              <a:t>What is the sum of all </a:t>
            </a:r>
            <a:r>
              <a:rPr lang="en-US" sz="8800" i="1" dirty="0" smtClean="0">
                <a:latin typeface="Times New Roman" pitchFamily="18" charset="0"/>
                <a:cs typeface="Times New Roman" pitchFamily="18" charset="0"/>
              </a:rPr>
              <a:t>n</a:t>
            </a:r>
            <a:r>
              <a:rPr lang="en-US" sz="8800" dirty="0" smtClean="0">
                <a:latin typeface="Times New Roman" pitchFamily="18" charset="0"/>
                <a:cs typeface="Times New Roman" pitchFamily="18" charset="0"/>
              </a:rPr>
              <a:t> exterior  angles of any </a:t>
            </a:r>
          </a:p>
          <a:p>
            <a:pPr marL="0" indent="0">
              <a:buNone/>
            </a:pPr>
            <a:r>
              <a:rPr lang="en-US" sz="8800" i="1" dirty="0" smtClean="0">
                <a:latin typeface="Times New Roman" pitchFamily="18" charset="0"/>
                <a:cs typeface="Times New Roman" pitchFamily="18" charset="0"/>
              </a:rPr>
              <a:t>n</a:t>
            </a:r>
            <a:r>
              <a:rPr lang="en-US" sz="8800" dirty="0" smtClean="0">
                <a:latin typeface="Times New Roman" pitchFamily="18" charset="0"/>
                <a:cs typeface="Times New Roman" pitchFamily="18" charset="0"/>
              </a:rPr>
              <a:t>-polygon?</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0084427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fontScale="77500" lnSpcReduction="20000"/>
          </a:bodyPr>
          <a:lstStyle/>
          <a:p>
            <a:pPr marL="0" indent="0">
              <a:buNone/>
            </a:pPr>
            <a:r>
              <a:rPr lang="en-US" sz="8800" dirty="0" smtClean="0">
                <a:latin typeface="Times New Roman" pitchFamily="18" charset="0"/>
                <a:cs typeface="Times New Roman" pitchFamily="18" charset="0"/>
              </a:rPr>
              <a:t>New Project:</a:t>
            </a:r>
          </a:p>
          <a:p>
            <a:pPr marL="0" indent="0">
              <a:buNone/>
            </a:pPr>
            <a:endParaRPr lang="en-US" sz="8800" dirty="0" smtClean="0">
              <a:latin typeface="Times New Roman" pitchFamily="18" charset="0"/>
              <a:cs typeface="Times New Roman" pitchFamily="18" charset="0"/>
            </a:endParaRPr>
          </a:p>
          <a:p>
            <a:pPr marL="0" indent="0">
              <a:buNone/>
            </a:pPr>
            <a:r>
              <a:rPr lang="en-US" sz="8800" dirty="0" smtClean="0">
                <a:latin typeface="Times New Roman" pitchFamily="18" charset="0"/>
                <a:cs typeface="Times New Roman" pitchFamily="18" charset="0"/>
              </a:rPr>
              <a:t>Best way to build a high speed rail train to go from San Francisco to New York.</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7182513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668963"/>
          </a:xfrm>
        </p:spPr>
        <p:txBody>
          <a:bodyPr>
            <a:normAutofit/>
          </a:bodyPr>
          <a:lstStyle/>
          <a:p>
            <a:pPr marL="0" indent="0">
              <a:buNone/>
            </a:pPr>
            <a:r>
              <a:rPr lang="en-US" sz="8800" dirty="0" smtClean="0">
                <a:latin typeface="Times New Roman" pitchFamily="18" charset="0"/>
                <a:cs typeface="Times New Roman" pitchFamily="18" charset="0"/>
              </a:rPr>
              <a:t>It takes about 42 minutes to go from anywhere to anywhere.</a:t>
            </a:r>
            <a:endParaRPr lang="en-US" sz="8800" dirty="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sz="5000" dirty="0" smtClean="0">
              <a:latin typeface="Times New Roman" pitchFamily="18" charset="0"/>
              <a:cs typeface="Times New Roman" pitchFamily="18" charset="0"/>
            </a:endParaRPr>
          </a:p>
          <a:p>
            <a:pPr marL="0" indent="0">
              <a:buNone/>
            </a:pPr>
            <a:endParaRPr lang="en-US" sz="5000" dirty="0">
              <a:latin typeface="Times New Roman" pitchFamily="18" charset="0"/>
              <a:cs typeface="Times New Roman"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2278580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5745163"/>
          </a:xfrm>
        </p:spPr>
        <p:txBody>
          <a:bodyPr>
            <a:normAutofit fontScale="47500" lnSpcReduction="20000"/>
          </a:bodyPr>
          <a:lstStyle/>
          <a:p>
            <a:pPr marL="0" lvl="0" indent="0">
              <a:lnSpc>
                <a:spcPct val="120000"/>
              </a:lnSpc>
              <a:buNone/>
            </a:pPr>
            <a:r>
              <a:rPr lang="en-US" sz="7000" kern="0" dirty="0" smtClean="0">
                <a:latin typeface="Times New Roman" pitchFamily="18" charset="0"/>
                <a:cs typeface="Times New Roman" pitchFamily="18" charset="0"/>
              </a:rPr>
              <a:t>Suppose there are 2 points on a plane. Can you find a line that separates these two points?</a:t>
            </a:r>
          </a:p>
          <a:p>
            <a:pPr marL="0" lvl="0" indent="0">
              <a:lnSpc>
                <a:spcPct val="120000"/>
              </a:lnSpc>
              <a:buNone/>
            </a:pPr>
            <a:endParaRPr lang="en-US" sz="7000" kern="0" dirty="0">
              <a:latin typeface="Times New Roman" pitchFamily="18" charset="0"/>
              <a:cs typeface="Times New Roman" pitchFamily="18" charset="0"/>
            </a:endParaRPr>
          </a:p>
          <a:p>
            <a:pPr marL="0" lvl="0" indent="0">
              <a:lnSpc>
                <a:spcPct val="120000"/>
              </a:lnSpc>
              <a:buNone/>
            </a:pPr>
            <a:r>
              <a:rPr lang="en-US" sz="7000" kern="0" dirty="0" smtClean="0">
                <a:latin typeface="Times New Roman" pitchFamily="18" charset="0"/>
                <a:cs typeface="Times New Roman" pitchFamily="18" charset="0"/>
              </a:rPr>
              <a:t>Suppose there are 3 points on a plane. Can you find a line that has the same number of points on either side?</a:t>
            </a:r>
          </a:p>
          <a:p>
            <a:pPr marL="0" lvl="0" indent="0">
              <a:lnSpc>
                <a:spcPct val="120000"/>
              </a:lnSpc>
              <a:buNone/>
            </a:pPr>
            <a:endParaRPr lang="en-US" sz="7000" kern="0" dirty="0">
              <a:latin typeface="Times New Roman" pitchFamily="18" charset="0"/>
              <a:cs typeface="Times New Roman" pitchFamily="18" charset="0"/>
            </a:endParaRPr>
          </a:p>
          <a:p>
            <a:pPr marL="0" lvl="0" indent="0">
              <a:lnSpc>
                <a:spcPct val="120000"/>
              </a:lnSpc>
              <a:buNone/>
            </a:pPr>
            <a:r>
              <a:rPr lang="en-US" sz="7000" kern="0" dirty="0" smtClean="0">
                <a:latin typeface="Times New Roman" pitchFamily="18" charset="0"/>
                <a:cs typeface="Times New Roman" pitchFamily="18" charset="0"/>
              </a:rPr>
              <a:t>Suppose there are 10 points.</a:t>
            </a:r>
          </a:p>
          <a:p>
            <a:pPr marL="0" lvl="0" indent="0">
              <a:lnSpc>
                <a:spcPct val="120000"/>
              </a:lnSpc>
              <a:buNone/>
            </a:pPr>
            <a:endParaRPr lang="en-US" sz="7000" kern="0" dirty="0">
              <a:latin typeface="Times New Roman" pitchFamily="18" charset="0"/>
              <a:cs typeface="Times New Roman" pitchFamily="18" charset="0"/>
            </a:endParaRPr>
          </a:p>
          <a:p>
            <a:pPr marL="0" lvl="0" indent="0">
              <a:lnSpc>
                <a:spcPct val="120000"/>
              </a:lnSpc>
              <a:buNone/>
            </a:pPr>
            <a:r>
              <a:rPr lang="en-US" sz="7000" kern="0" dirty="0" smtClean="0">
                <a:latin typeface="Times New Roman" pitchFamily="18" charset="0"/>
                <a:cs typeface="Times New Roman" pitchFamily="18" charset="0"/>
              </a:rPr>
              <a:t>Suppose there are 11 points.</a:t>
            </a:r>
          </a:p>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22250882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5745163"/>
          </a:xfrm>
        </p:spPr>
        <p:txBody>
          <a:bodyPr>
            <a:normAutofit/>
          </a:bodyPr>
          <a:lstStyle/>
          <a:p>
            <a:pPr marL="0" lvl="0" indent="0">
              <a:lnSpc>
                <a:spcPct val="120000"/>
              </a:lnSpc>
              <a:buNone/>
            </a:pPr>
            <a:r>
              <a:rPr lang="en-US" sz="7000" kern="0" dirty="0" smtClean="0">
                <a:latin typeface="Times New Roman" pitchFamily="18" charset="0"/>
                <a:cs typeface="Times New Roman" pitchFamily="18" charset="0"/>
              </a:rPr>
              <a:t>What if there are 2,000,000 points?</a:t>
            </a:r>
          </a:p>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399707691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5745163"/>
          </a:xfrm>
        </p:spPr>
        <p:txBody>
          <a:bodyPr>
            <a:normAutofit fontScale="85000" lnSpcReduction="10000"/>
          </a:bodyPr>
          <a:lstStyle/>
          <a:p>
            <a:pPr marL="0" lvl="0" indent="0">
              <a:lnSpc>
                <a:spcPct val="120000"/>
              </a:lnSpc>
              <a:buNone/>
            </a:pPr>
            <a:r>
              <a:rPr lang="en-US" sz="7000" kern="0" dirty="0" smtClean="0">
                <a:latin typeface="Times New Roman" pitchFamily="18" charset="0"/>
                <a:cs typeface="Times New Roman" pitchFamily="18" charset="0"/>
              </a:rPr>
              <a:t>What if there are 2,000,000 points in 3–space? Can we find a plane that separates them into 2 sets of 1,000,000 each?</a:t>
            </a:r>
          </a:p>
          <a:p>
            <a:pPr marL="0" lvl="0" indent="0">
              <a:buNone/>
            </a:pPr>
            <a:endParaRPr lang="en-US" kern="0" dirty="0" smtClean="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lvl="0" indent="0">
              <a:buNone/>
            </a:pPr>
            <a:endParaRPr lang="en-US" kern="0" dirty="0">
              <a:latin typeface="Times New Roman" pitchFamily="18" charset="0"/>
              <a:cs typeface="Times New Roman" pitchFamily="18" charset="0"/>
            </a:endParaRPr>
          </a:p>
          <a:p>
            <a:pPr marL="0" indent="0">
              <a:buNone/>
            </a:pPr>
            <a:endParaRPr lang="en-US" kern="0" dirty="0">
              <a:latin typeface="Times New Roman" pitchFamily="18" charset="0"/>
              <a:cs typeface="Times New Roman" pitchFamily="18" charset="0"/>
            </a:endParaRPr>
          </a:p>
        </p:txBody>
      </p:sp>
    </p:spTree>
    <p:extLst>
      <p:ext uri="{BB962C8B-B14F-4D97-AF65-F5344CB8AC3E}">
        <p14:creationId xmlns:p14="http://schemas.microsoft.com/office/powerpoint/2010/main" val="413146937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Autofit/>
          </a:bodyPr>
          <a:lstStyle/>
          <a:p>
            <a:pPr marL="0" indent="0" algn="ctr">
              <a:buNone/>
            </a:pPr>
            <a:r>
              <a:rPr lang="en-US" sz="7200" dirty="0" smtClean="0">
                <a:latin typeface="Times New Roman" pitchFamily="18" charset="0"/>
                <a:cs typeface="Times New Roman" pitchFamily="18" charset="0"/>
              </a:rPr>
              <a:t>Monte Hall’s</a:t>
            </a:r>
          </a:p>
          <a:p>
            <a:pPr marL="0" indent="0" algn="ctr">
              <a:buNone/>
            </a:pPr>
            <a:r>
              <a:rPr lang="en-US" sz="7200" dirty="0" smtClean="0">
                <a:latin typeface="Times New Roman" pitchFamily="18" charset="0"/>
                <a:cs typeface="Times New Roman" pitchFamily="18" charset="0"/>
              </a:rPr>
              <a:t> “</a:t>
            </a:r>
            <a:r>
              <a:rPr lang="en-US" sz="7200" i="1" dirty="0" smtClean="0">
                <a:latin typeface="Times New Roman" pitchFamily="18" charset="0"/>
                <a:cs typeface="Times New Roman" pitchFamily="18" charset="0"/>
              </a:rPr>
              <a:t>Let’s Make a Deal</a:t>
            </a:r>
            <a:r>
              <a:rPr lang="en-US" sz="7200" dirty="0" smtClean="0">
                <a:latin typeface="Times New Roman" pitchFamily="18" charset="0"/>
                <a:cs typeface="Times New Roman" pitchFamily="18" charset="0"/>
              </a:rPr>
              <a:t>”</a:t>
            </a:r>
          </a:p>
          <a:p>
            <a:pPr marL="0" indent="0" algn="ctr">
              <a:buNone/>
            </a:pPr>
            <a:r>
              <a:rPr lang="en-US" sz="7200" dirty="0" smtClean="0">
                <a:latin typeface="Times New Roman" pitchFamily="18" charset="0"/>
                <a:cs typeface="Times New Roman" pitchFamily="18" charset="0"/>
              </a:rPr>
              <a:t> Problem</a:t>
            </a:r>
            <a:endParaRPr lang="en-US" sz="7200" dirty="0">
              <a:latin typeface="Times New Roman" pitchFamily="18" charset="0"/>
              <a:cs typeface="Times New Roman" pitchFamily="18" charset="0"/>
            </a:endParaRPr>
          </a:p>
          <a:p>
            <a:pPr marL="0" indent="0">
              <a:buNone/>
            </a:pPr>
            <a:endParaRPr lang="en-US" sz="4000" dirty="0"/>
          </a:p>
        </p:txBody>
      </p:sp>
    </p:spTree>
    <p:extLst>
      <p:ext uri="{BB962C8B-B14F-4D97-AF65-F5344CB8AC3E}">
        <p14:creationId xmlns:p14="http://schemas.microsoft.com/office/powerpoint/2010/main" val="391244309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Autofit/>
          </a:bodyPr>
          <a:lstStyle/>
          <a:p>
            <a:pPr marL="0" indent="0" algn="ctr">
              <a:buNone/>
            </a:pPr>
            <a:r>
              <a:rPr lang="en-US" sz="7200" dirty="0" smtClean="0">
                <a:latin typeface="Times New Roman" pitchFamily="18" charset="0"/>
                <a:cs typeface="Times New Roman" pitchFamily="18" charset="0"/>
              </a:rPr>
              <a:t>Behind three doors. One of them has a car and each of the other two has a goat. You chose Door #1.</a:t>
            </a:r>
            <a:endParaRPr lang="en-US" sz="4000" dirty="0"/>
          </a:p>
        </p:txBody>
      </p:sp>
    </p:spTree>
    <p:extLst>
      <p:ext uri="{BB962C8B-B14F-4D97-AF65-F5344CB8AC3E}">
        <p14:creationId xmlns:p14="http://schemas.microsoft.com/office/powerpoint/2010/main" val="9993908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Autofit/>
          </a:bodyPr>
          <a:lstStyle/>
          <a:p>
            <a:pPr marL="0" indent="0" algn="ctr">
              <a:buNone/>
            </a:pPr>
            <a:r>
              <a:rPr lang="en-US" sz="7200" dirty="0" smtClean="0">
                <a:latin typeface="Times New Roman" pitchFamily="18" charset="0"/>
                <a:cs typeface="Times New Roman" pitchFamily="18" charset="0"/>
              </a:rPr>
              <a:t>If the host asks you if you want to change your mind and switch your choice to another door, would you?</a:t>
            </a:r>
            <a:endParaRPr lang="en-US" sz="4000" dirty="0"/>
          </a:p>
        </p:txBody>
      </p:sp>
    </p:spTree>
    <p:extLst>
      <p:ext uri="{BB962C8B-B14F-4D97-AF65-F5344CB8AC3E}">
        <p14:creationId xmlns:p14="http://schemas.microsoft.com/office/powerpoint/2010/main" val="337785405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686800" cy="5668963"/>
          </a:xfrm>
        </p:spPr>
        <p:txBody>
          <a:bodyPr>
            <a:noAutofit/>
          </a:bodyPr>
          <a:lstStyle/>
          <a:p>
            <a:pPr marL="0" indent="0" algn="ctr">
              <a:buNone/>
            </a:pPr>
            <a:r>
              <a:rPr lang="en-US" sz="5400" dirty="0" smtClean="0">
                <a:latin typeface="Times New Roman" pitchFamily="18" charset="0"/>
                <a:cs typeface="Times New Roman" pitchFamily="18" charset="0"/>
              </a:rPr>
              <a:t>If the host opens the other two doors and shows you that there is a goat behind each of these two doors and asks you if you want to change your mind and switch your choice to another door, would you?</a:t>
            </a:r>
            <a:endParaRPr lang="en-US" sz="5400" dirty="0"/>
          </a:p>
        </p:txBody>
      </p:sp>
    </p:spTree>
    <p:extLst>
      <p:ext uri="{BB962C8B-B14F-4D97-AF65-F5344CB8AC3E}">
        <p14:creationId xmlns:p14="http://schemas.microsoft.com/office/powerpoint/2010/main" val="2209311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1624</TotalTime>
  <Words>4131</Words>
  <Application>Microsoft Office PowerPoint</Application>
  <PresentationFormat>On-screen Show (4:3)</PresentationFormat>
  <Paragraphs>893</Paragraphs>
  <Slides>149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149</vt:i4>
      </vt:variant>
    </vt:vector>
  </HeadingPairs>
  <TitlesOfParts>
    <vt:vector size="151" baseType="lpstr">
      <vt:lpstr>Office Theme</vt:lpstr>
      <vt:lpstr>Equation</vt:lpstr>
      <vt:lpstr>March 2014</vt:lpstr>
      <vt:lpstr>PATTERNS vs INVARIANTS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Black Holes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π</vt:lpstr>
      <vt:lpstr>π</vt:lpstr>
      <vt:lpstr>Facts About π</vt:lpstr>
      <vt:lpstr>Facts About π</vt:lpstr>
      <vt:lpstr>Joe’s Accomplishments</vt:lpstr>
      <vt:lpstr>What So Good About 355/113?</vt:lpstr>
      <vt:lpstr>What So Good About 355/113?</vt:lpstr>
      <vt:lpstr>Why 113 Is So Good?</vt:lpstr>
      <vt:lpstr>PowerPoint Presentation</vt:lpstr>
      <vt:lpstr>PowerPoint Presentation</vt:lpstr>
      <vt:lpstr>How Did Joe Get 355/113?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dc:title>
  <dc:creator>Quan K. Lam</dc:creator>
  <cp:lastModifiedBy>Quan K. Lam</cp:lastModifiedBy>
  <cp:revision>128</cp:revision>
  <dcterms:created xsi:type="dcterms:W3CDTF">2013-03-23T10:54:50Z</dcterms:created>
  <dcterms:modified xsi:type="dcterms:W3CDTF">2014-04-20T19:39:34Z</dcterms:modified>
</cp:coreProperties>
</file>